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Lato Hairline" panose="020F0502020204030203" pitchFamily="34" charset="77"/>
      <p:regular r:id="rId20"/>
      <p:bold r:id="rId21"/>
      <p:italic r:id="rId22"/>
      <p:boldItalic r:id="rId23"/>
    </p:embeddedFont>
    <p:embeddedFont>
      <p:font typeface="Lato Light" panose="020F03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50C9B5-3877-4F3E-B561-AD5F92220809}">
  <a:tblStyle styleId="{1350C9B5-3877-4F3E-B561-AD5F922208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snapToObjects="1">
      <p:cViewPr varScale="1">
        <p:scale>
          <a:sx n="161" d="100"/>
          <a:sy n="161" d="100"/>
        </p:scale>
        <p:origin x="7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bbb9c623e_0_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bbb9c623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bbb9c623e_0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bbb9c623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bbb9c623e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bbb9c623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bbb9c623e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bbb9c623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Types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bbb9c623e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bbb9c623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A video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bbb9c623e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bbb9c62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B video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bbb9c623e_0_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bbb9c623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bbb9c623e_0_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bbb9c623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gLipxNUNe04"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fm9QV5CWWI"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l00VUx1aAM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_KvtEHXQsc"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Literacy Assessment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277900" y="37182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A: Writing</a:t>
            </a:r>
            <a:endParaRPr>
              <a:solidFill>
                <a:srgbClr val="000000"/>
              </a:solidFill>
            </a:endParaRPr>
          </a:p>
        </p:txBody>
      </p:sp>
      <p:sp>
        <p:nvSpPr>
          <p:cNvPr id="124" name="Google Shape;124;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25" name="Google Shape;125;p22"/>
          <p:cNvSpPr txBox="1">
            <a:spLocks noGrp="1"/>
          </p:cNvSpPr>
          <p:nvPr>
            <p:ph type="body" idx="1"/>
          </p:nvPr>
        </p:nvSpPr>
        <p:spPr>
          <a:xfrm>
            <a:off x="277900" y="1110300"/>
            <a:ext cx="5826900" cy="29823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Clr>
                <a:srgbClr val="000000"/>
              </a:buClr>
              <a:buSzPts val="1600"/>
              <a:buChar char="×"/>
            </a:pPr>
            <a:r>
              <a:rPr lang="en">
                <a:solidFill>
                  <a:srgbClr val="000000"/>
                </a:solidFill>
              </a:rPr>
              <a:t>Must be multi-paragraph essay</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Follow the graphic organizer to help with structure</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Ideal response:</a:t>
            </a:r>
            <a:endParaRPr>
              <a:solidFill>
                <a:srgbClr val="000000"/>
              </a:solidFill>
            </a:endParaRPr>
          </a:p>
          <a:p>
            <a:pPr marL="914400" lvl="1" indent="-330200" algn="l" rtl="0">
              <a:spcBef>
                <a:spcPts val="0"/>
              </a:spcBef>
              <a:spcAft>
                <a:spcPts val="0"/>
              </a:spcAft>
              <a:buClr>
                <a:srgbClr val="000000"/>
              </a:buClr>
              <a:buSzPts val="1600"/>
              <a:buChar char="×"/>
            </a:pPr>
            <a:r>
              <a:rPr lang="en">
                <a:solidFill>
                  <a:srgbClr val="000000"/>
                </a:solidFill>
              </a:rPr>
              <a:t>Well-supported with quotes</a:t>
            </a:r>
            <a:endParaRPr>
              <a:solidFill>
                <a:srgbClr val="000000"/>
              </a:solidFill>
            </a:endParaRPr>
          </a:p>
          <a:p>
            <a:pPr marL="914400" lvl="1" indent="-330200" algn="l" rtl="0">
              <a:spcBef>
                <a:spcPts val="0"/>
              </a:spcBef>
              <a:spcAft>
                <a:spcPts val="0"/>
              </a:spcAft>
              <a:buClr>
                <a:srgbClr val="000000"/>
              </a:buClr>
              <a:buSzPts val="1600"/>
              <a:buChar char="×"/>
            </a:pPr>
            <a:r>
              <a:rPr lang="en">
                <a:solidFill>
                  <a:srgbClr val="000000"/>
                </a:solidFill>
              </a:rPr>
              <a:t>Not just a summary of each reading</a:t>
            </a:r>
            <a:endParaRPr>
              <a:solidFill>
                <a:srgbClr val="000000"/>
              </a:solidFill>
            </a:endParaRPr>
          </a:p>
          <a:p>
            <a:pPr marL="914400" lvl="1" indent="-330200" algn="l" rtl="0">
              <a:spcBef>
                <a:spcPts val="0"/>
              </a:spcBef>
              <a:spcAft>
                <a:spcPts val="0"/>
              </a:spcAft>
              <a:buClr>
                <a:srgbClr val="000000"/>
              </a:buClr>
              <a:buSzPts val="1600"/>
              <a:buChar char="×"/>
            </a:pPr>
            <a:r>
              <a:rPr lang="en">
                <a:solidFill>
                  <a:srgbClr val="000000"/>
                </a:solidFill>
              </a:rPr>
              <a:t>Shows clear link between readings</a:t>
            </a:r>
            <a:endParaRPr>
              <a:solidFill>
                <a:srgbClr val="000000"/>
              </a:solidFill>
            </a:endParaRPr>
          </a:p>
          <a:p>
            <a:pPr marL="914400" lvl="1" indent="-330200" algn="l" rtl="0">
              <a:lnSpc>
                <a:spcPct val="115000"/>
              </a:lnSpc>
              <a:spcBef>
                <a:spcPts val="0"/>
              </a:spcBef>
              <a:spcAft>
                <a:spcPts val="0"/>
              </a:spcAft>
              <a:buClr>
                <a:srgbClr val="000000"/>
              </a:buClr>
              <a:buSzPts val="1600"/>
              <a:buFont typeface="Lato"/>
              <a:buChar char="×"/>
            </a:pPr>
            <a:r>
              <a:rPr lang="en" b="1" i="1">
                <a:solidFill>
                  <a:srgbClr val="000000"/>
                </a:solidFill>
                <a:latin typeface="Lato"/>
                <a:ea typeface="Lato"/>
                <a:cs typeface="Lato"/>
                <a:sym typeface="Lato"/>
              </a:rPr>
              <a:t>SYNTHESIZES: </a:t>
            </a:r>
            <a:r>
              <a:rPr lang="en">
                <a:solidFill>
                  <a:srgbClr val="000000"/>
                </a:solidFill>
              </a:rPr>
              <a:t>how do the readings all work together to prove your point!</a:t>
            </a:r>
            <a:endParaRPr>
              <a:solidFill>
                <a:srgbClr val="000000"/>
              </a:solidFill>
            </a:endParaRPr>
          </a:p>
          <a:p>
            <a:pPr marL="457200" lvl="0" indent="0" algn="l" rtl="0">
              <a:lnSpc>
                <a:spcPct val="115000"/>
              </a:lnSpc>
              <a:spcBef>
                <a:spcPts val="1200"/>
              </a:spcBef>
              <a:spcAft>
                <a:spcPts val="0"/>
              </a:spcAft>
              <a:buNone/>
            </a:pPr>
            <a:endParaRPr>
              <a:solidFill>
                <a:srgbClr val="000000"/>
              </a:solidFill>
            </a:endParaRPr>
          </a:p>
          <a:p>
            <a:pPr marL="457200" lvl="0" indent="-330200" algn="l" rtl="0">
              <a:lnSpc>
                <a:spcPct val="115000"/>
              </a:lnSpc>
              <a:spcBef>
                <a:spcPts val="1200"/>
              </a:spcBef>
              <a:spcAft>
                <a:spcPts val="0"/>
              </a:spcAft>
              <a:buClr>
                <a:srgbClr val="000000"/>
              </a:buClr>
              <a:buSzPts val="1600"/>
              <a:buChar char="×"/>
            </a:pPr>
            <a:r>
              <a:rPr lang="en">
                <a:solidFill>
                  <a:srgbClr val="000000"/>
                </a:solidFill>
              </a:rPr>
              <a:t>PROOFREAD!</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ctrTitle"/>
          </p:nvPr>
        </p:nvSpPr>
        <p:spPr>
          <a:xfrm>
            <a:off x="150650" y="202950"/>
            <a:ext cx="3914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2.PART B</a:t>
            </a:r>
            <a:endParaRPr>
              <a:solidFill>
                <a:srgbClr val="000000"/>
              </a:solidFill>
            </a:endParaRPr>
          </a:p>
        </p:txBody>
      </p:sp>
      <p:sp>
        <p:nvSpPr>
          <p:cNvPr id="131" name="Google Shape;131;p2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32" name="Google Shape;132;p23"/>
          <p:cNvSpPr txBox="1">
            <a:spLocks noGrp="1"/>
          </p:cNvSpPr>
          <p:nvPr>
            <p:ph type="body" idx="4294967295"/>
          </p:nvPr>
        </p:nvSpPr>
        <p:spPr>
          <a:xfrm>
            <a:off x="249075" y="1219600"/>
            <a:ext cx="2922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Char char="×"/>
            </a:pPr>
            <a:r>
              <a:rPr lang="en">
                <a:solidFill>
                  <a:srgbClr val="000000"/>
                </a:solidFill>
              </a:rPr>
              <a:t>Title page tells you what the two choices include reading-wise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Both choices include a written section</a:t>
            </a:r>
            <a:endParaRPr>
              <a:solidFill>
                <a:srgbClr val="000000"/>
              </a:solidFill>
            </a:endParaRPr>
          </a:p>
          <a:p>
            <a:pPr marL="457200" lvl="0" indent="-342900" algn="l" rtl="0">
              <a:spcBef>
                <a:spcPts val="0"/>
              </a:spcBef>
              <a:spcAft>
                <a:spcPts val="0"/>
              </a:spcAft>
              <a:buClr>
                <a:srgbClr val="000000"/>
              </a:buClr>
              <a:buSzPts val="1800"/>
              <a:buFont typeface="Lato"/>
              <a:buChar char="×"/>
            </a:pPr>
            <a:r>
              <a:rPr lang="en" b="1" i="1">
                <a:solidFill>
                  <a:srgbClr val="000000"/>
                </a:solidFill>
                <a:latin typeface="Lato"/>
                <a:ea typeface="Lato"/>
                <a:cs typeface="Lato"/>
                <a:sym typeface="Lato"/>
              </a:rPr>
              <a:t>The question at the top is what you’ll be writing about!</a:t>
            </a:r>
            <a:endParaRPr>
              <a:solidFill>
                <a:srgbClr val="000000"/>
              </a:solidFill>
            </a:endParaRPr>
          </a:p>
        </p:txBody>
      </p:sp>
      <p:pic>
        <p:nvPicPr>
          <p:cNvPr id="133" name="Google Shape;133;p23"/>
          <p:cNvPicPr preferRelativeResize="0"/>
          <p:nvPr/>
        </p:nvPicPr>
        <p:blipFill>
          <a:blip r:embed="rId3">
            <a:alphaModFix/>
          </a:blip>
          <a:stretch>
            <a:fillRect/>
          </a:stretch>
        </p:blipFill>
        <p:spPr>
          <a:xfrm>
            <a:off x="3348381" y="0"/>
            <a:ext cx="5795619" cy="5143500"/>
          </a:xfrm>
          <a:prstGeom prst="rect">
            <a:avLst/>
          </a:prstGeom>
          <a:noFill/>
          <a:ln>
            <a:noFill/>
          </a:ln>
        </p:spPr>
      </p:pic>
      <p:cxnSp>
        <p:nvCxnSpPr>
          <p:cNvPr id="134" name="Google Shape;134;p23"/>
          <p:cNvCxnSpPr/>
          <p:nvPr/>
        </p:nvCxnSpPr>
        <p:spPr>
          <a:xfrm rot="10800000" flipH="1">
            <a:off x="2903750" y="1395475"/>
            <a:ext cx="1694700" cy="1349700"/>
          </a:xfrm>
          <a:prstGeom prst="straightConnector1">
            <a:avLst/>
          </a:prstGeom>
          <a:noFill/>
          <a:ln w="28575" cap="flat" cmpd="sng">
            <a:solidFill>
              <a:srgbClr val="FF0000"/>
            </a:solidFill>
            <a:prstDash val="solid"/>
            <a:round/>
            <a:headEnd type="none" w="med" len="med"/>
            <a:tailEnd type="triangle" w="med" len="med"/>
          </a:ln>
        </p:spPr>
      </p:cxnSp>
      <p:cxnSp>
        <p:nvCxnSpPr>
          <p:cNvPr id="135" name="Google Shape;135;p23"/>
          <p:cNvCxnSpPr/>
          <p:nvPr/>
        </p:nvCxnSpPr>
        <p:spPr>
          <a:xfrm rot="10800000" flipH="1">
            <a:off x="3171375" y="1387450"/>
            <a:ext cx="3686700" cy="1897800"/>
          </a:xfrm>
          <a:prstGeom prst="straightConnector1">
            <a:avLst/>
          </a:prstGeom>
          <a:noFill/>
          <a:ln w="28575" cap="flat" cmpd="sng">
            <a:solidFill>
              <a:srgbClr val="FF0000"/>
            </a:solidFill>
            <a:prstDash val="solid"/>
            <a:round/>
            <a:headEnd type="none" w="med" len="med"/>
            <a:tailEnd type="triangle" w="med" len="med"/>
          </a:ln>
        </p:spPr>
      </p:cxnSp>
      <p:sp>
        <p:nvSpPr>
          <p:cNvPr id="136" name="Google Shape;136;p23"/>
          <p:cNvSpPr txBox="1"/>
          <p:nvPr/>
        </p:nvSpPr>
        <p:spPr>
          <a:xfrm>
            <a:off x="249075" y="4063250"/>
            <a:ext cx="3000000" cy="8448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Font typeface="Lato Light"/>
              <a:buChar char="×"/>
            </a:pPr>
            <a:r>
              <a:rPr lang="en" sz="1800">
                <a:latin typeface="Lato Light"/>
                <a:ea typeface="Lato Light"/>
                <a:cs typeface="Lato Light"/>
                <a:sym typeface="Lato Light"/>
              </a:rPr>
              <a:t>Pick to your strengths and interests</a:t>
            </a:r>
            <a:endParaRPr sz="1800">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1000"/>
                                        <p:tgtEl>
                                          <p:spTgt spid="1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1000"/>
                                        <p:tgtEl>
                                          <p:spTgt spid="1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277900" y="14322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Part B: Writing</a:t>
            </a:r>
            <a:endParaRPr>
              <a:solidFill>
                <a:srgbClr val="000000"/>
              </a:solidFill>
            </a:endParaRPr>
          </a:p>
        </p:txBody>
      </p:sp>
      <p:sp>
        <p:nvSpPr>
          <p:cNvPr id="142" name="Google Shape;142;p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43" name="Google Shape;143;p24"/>
          <p:cNvSpPr txBox="1">
            <a:spLocks noGrp="1"/>
          </p:cNvSpPr>
          <p:nvPr>
            <p:ph type="body" idx="1"/>
          </p:nvPr>
        </p:nvSpPr>
        <p:spPr>
          <a:xfrm>
            <a:off x="277900" y="881700"/>
            <a:ext cx="5826900" cy="29823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Clr>
                <a:srgbClr val="000000"/>
              </a:buClr>
              <a:buSzPts val="1600"/>
              <a:buChar char="×"/>
            </a:pPr>
            <a:r>
              <a:rPr lang="en">
                <a:solidFill>
                  <a:srgbClr val="000000"/>
                </a:solidFill>
              </a:rPr>
              <a:t>Freedom to choose format</a:t>
            </a:r>
            <a:endParaRPr>
              <a:solidFill>
                <a:srgbClr val="000000"/>
              </a:solidFill>
            </a:endParaRPr>
          </a:p>
          <a:p>
            <a:pPr marL="1371600" lvl="2" indent="-330200" algn="l" rtl="0">
              <a:spcBef>
                <a:spcPts val="0"/>
              </a:spcBef>
              <a:spcAft>
                <a:spcPts val="0"/>
              </a:spcAft>
              <a:buClr>
                <a:srgbClr val="000000"/>
              </a:buClr>
              <a:buSzPts val="1600"/>
              <a:buChar char="×"/>
            </a:pPr>
            <a:r>
              <a:rPr lang="en">
                <a:solidFill>
                  <a:srgbClr val="000000"/>
                </a:solidFill>
              </a:rPr>
              <a:t>Essay </a:t>
            </a:r>
            <a:endParaRPr>
              <a:solidFill>
                <a:srgbClr val="000000"/>
              </a:solidFill>
            </a:endParaRPr>
          </a:p>
          <a:p>
            <a:pPr marL="1371600" lvl="2" indent="-330200" algn="l" rtl="0">
              <a:spcBef>
                <a:spcPts val="0"/>
              </a:spcBef>
              <a:spcAft>
                <a:spcPts val="0"/>
              </a:spcAft>
              <a:buClr>
                <a:srgbClr val="000000"/>
              </a:buClr>
              <a:buSzPts val="1600"/>
              <a:buChar char="×"/>
            </a:pPr>
            <a:r>
              <a:rPr lang="en">
                <a:solidFill>
                  <a:srgbClr val="000000"/>
                </a:solidFill>
              </a:rPr>
              <a:t>Fictional Story</a:t>
            </a:r>
            <a:endParaRPr>
              <a:solidFill>
                <a:srgbClr val="000000"/>
              </a:solidFill>
            </a:endParaRPr>
          </a:p>
          <a:p>
            <a:pPr marL="1371600" lvl="2" indent="-330200" algn="l" rtl="0">
              <a:spcBef>
                <a:spcPts val="0"/>
              </a:spcBef>
              <a:spcAft>
                <a:spcPts val="0"/>
              </a:spcAft>
              <a:buClr>
                <a:srgbClr val="000000"/>
              </a:buClr>
              <a:buSzPts val="1600"/>
              <a:buChar char="×"/>
            </a:pPr>
            <a:r>
              <a:rPr lang="en">
                <a:solidFill>
                  <a:srgbClr val="000000"/>
                </a:solidFill>
              </a:rPr>
              <a:t>Personal Memoir</a:t>
            </a:r>
            <a:endParaRPr>
              <a:solidFill>
                <a:srgbClr val="000000"/>
              </a:solidFill>
            </a:endParaRPr>
          </a:p>
          <a:p>
            <a:pPr marL="1371600" lvl="2" indent="-330200" algn="l" rtl="0">
              <a:spcBef>
                <a:spcPts val="0"/>
              </a:spcBef>
              <a:spcAft>
                <a:spcPts val="0"/>
              </a:spcAft>
              <a:buClr>
                <a:srgbClr val="000000"/>
              </a:buClr>
              <a:buSzPts val="1600"/>
              <a:buChar char="×"/>
            </a:pPr>
            <a:r>
              <a:rPr lang="en">
                <a:solidFill>
                  <a:srgbClr val="000000"/>
                </a:solidFill>
              </a:rPr>
              <a:t>Poem</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Pick to your strengths and interests </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Ideal response is:</a:t>
            </a:r>
            <a:endParaRPr>
              <a:solidFill>
                <a:srgbClr val="000000"/>
              </a:solidFill>
            </a:endParaRPr>
          </a:p>
          <a:p>
            <a:pPr marL="914400" lvl="1" indent="-298450" algn="l" rtl="0">
              <a:lnSpc>
                <a:spcPct val="115000"/>
              </a:lnSpc>
              <a:spcBef>
                <a:spcPts val="0"/>
              </a:spcBef>
              <a:spcAft>
                <a:spcPts val="0"/>
              </a:spcAft>
              <a:buClr>
                <a:srgbClr val="000000"/>
              </a:buClr>
              <a:buSzPts val="1100"/>
              <a:buFont typeface="Arial"/>
              <a:buChar char="×"/>
            </a:pPr>
            <a:r>
              <a:rPr lang="en">
                <a:solidFill>
                  <a:srgbClr val="000000"/>
                </a:solidFill>
              </a:rPr>
              <a:t>Unique</a:t>
            </a:r>
            <a:endParaRPr>
              <a:solidFill>
                <a:srgbClr val="000000"/>
              </a:solidFill>
            </a:endParaRPr>
          </a:p>
          <a:p>
            <a:pPr marL="914400" lvl="1" indent="-298450" algn="l" rtl="0">
              <a:lnSpc>
                <a:spcPct val="115000"/>
              </a:lnSpc>
              <a:spcBef>
                <a:spcPts val="0"/>
              </a:spcBef>
              <a:spcAft>
                <a:spcPts val="0"/>
              </a:spcAft>
              <a:buClr>
                <a:srgbClr val="000000"/>
              </a:buClr>
              <a:buSzPts val="1100"/>
              <a:buFont typeface="Arial"/>
              <a:buChar char="×"/>
            </a:pPr>
            <a:r>
              <a:rPr lang="en">
                <a:solidFill>
                  <a:srgbClr val="000000"/>
                </a:solidFill>
              </a:rPr>
              <a:t>Insightful</a:t>
            </a:r>
            <a:endParaRPr>
              <a:solidFill>
                <a:srgbClr val="000000"/>
              </a:solidFill>
            </a:endParaRPr>
          </a:p>
          <a:p>
            <a:pPr marL="914400" lvl="1" indent="-298450" algn="l" rtl="0">
              <a:lnSpc>
                <a:spcPct val="115000"/>
              </a:lnSpc>
              <a:spcBef>
                <a:spcPts val="0"/>
              </a:spcBef>
              <a:spcAft>
                <a:spcPts val="0"/>
              </a:spcAft>
              <a:buClr>
                <a:srgbClr val="000000"/>
              </a:buClr>
              <a:buSzPts val="1100"/>
              <a:buFont typeface="Arial"/>
              <a:buChar char="×"/>
            </a:pPr>
            <a:r>
              <a:rPr lang="en">
                <a:solidFill>
                  <a:srgbClr val="000000"/>
                </a:solidFill>
              </a:rPr>
              <a:t>Sophisticated </a:t>
            </a:r>
            <a:endParaRPr>
              <a:solidFill>
                <a:srgbClr val="000000"/>
              </a:solidFill>
            </a:endParaRPr>
          </a:p>
          <a:p>
            <a:pPr marL="457200" lvl="0" indent="-330200" algn="l" rtl="0">
              <a:lnSpc>
                <a:spcPct val="115000"/>
              </a:lnSpc>
              <a:spcBef>
                <a:spcPts val="0"/>
              </a:spcBef>
              <a:spcAft>
                <a:spcPts val="0"/>
              </a:spcAft>
              <a:buClr>
                <a:srgbClr val="000000"/>
              </a:buClr>
              <a:buSzPts val="1600"/>
              <a:buChar char="×"/>
            </a:pPr>
            <a:r>
              <a:rPr lang="en">
                <a:solidFill>
                  <a:srgbClr val="000000"/>
                </a:solidFill>
              </a:rPr>
              <a:t>I.e. if they want you to write about how to help the Earth, don’t just write about recycling. </a:t>
            </a:r>
            <a:endParaRPr>
              <a:solidFill>
                <a:srgbClr val="000000"/>
              </a:solidFill>
            </a:endParaRPr>
          </a:p>
          <a:p>
            <a:pPr marL="457200" lvl="0" indent="0" algn="l" rtl="0">
              <a:spcBef>
                <a:spcPts val="1200"/>
              </a:spcBef>
              <a:spcAft>
                <a:spcPts val="0"/>
              </a:spcAft>
              <a:buNone/>
            </a:pPr>
            <a:endParaRPr>
              <a:solidFill>
                <a:srgbClr val="000000"/>
              </a:solidFill>
            </a:endParaRPr>
          </a:p>
          <a:p>
            <a:pPr marL="457200" lvl="0" indent="-330200" algn="l" rtl="0">
              <a:spcBef>
                <a:spcPts val="600"/>
              </a:spcBef>
              <a:spcAft>
                <a:spcPts val="0"/>
              </a:spcAft>
              <a:buClr>
                <a:srgbClr val="000000"/>
              </a:buClr>
              <a:buSzPts val="1600"/>
              <a:buChar char="×"/>
            </a:pPr>
            <a:r>
              <a:rPr lang="en">
                <a:solidFill>
                  <a:srgbClr val="000000"/>
                </a:solidFill>
              </a:rPr>
              <a:t>PROOFREAD!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12375" y="3628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Time Management</a:t>
            </a:r>
            <a:endParaRPr>
              <a:solidFill>
                <a:srgbClr val="000000"/>
              </a:solidFill>
            </a:endParaRPr>
          </a:p>
        </p:txBody>
      </p:sp>
      <p:sp>
        <p:nvSpPr>
          <p:cNvPr id="149" name="Google Shape;149;p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150" name="Google Shape;150;p25"/>
          <p:cNvGraphicFramePr/>
          <p:nvPr/>
        </p:nvGraphicFramePr>
        <p:xfrm>
          <a:off x="400000" y="2666450"/>
          <a:ext cx="3000000" cy="3000000"/>
        </p:xfrm>
        <a:graphic>
          <a:graphicData uri="http://schemas.openxmlformats.org/drawingml/2006/table">
            <a:tbl>
              <a:tblPr>
                <a:noFill/>
                <a:tableStyleId>{1350C9B5-3877-4F3E-B561-AD5F92220809}</a:tableStyleId>
              </a:tblPr>
              <a:tblGrid>
                <a:gridCol w="1668800">
                  <a:extLst>
                    <a:ext uri="{9D8B030D-6E8A-4147-A177-3AD203B41FA5}">
                      <a16:colId xmlns:a16="http://schemas.microsoft.com/office/drawing/2014/main" val="20000"/>
                    </a:ext>
                  </a:extLst>
                </a:gridCol>
                <a:gridCol w="1668800">
                  <a:extLst>
                    <a:ext uri="{9D8B030D-6E8A-4147-A177-3AD203B41FA5}">
                      <a16:colId xmlns:a16="http://schemas.microsoft.com/office/drawing/2014/main" val="20001"/>
                    </a:ext>
                  </a:extLst>
                </a:gridCol>
                <a:gridCol w="1668800">
                  <a:extLst>
                    <a:ext uri="{9D8B030D-6E8A-4147-A177-3AD203B41FA5}">
                      <a16:colId xmlns:a16="http://schemas.microsoft.com/office/drawing/2014/main" val="20002"/>
                    </a:ext>
                  </a:extLst>
                </a:gridCol>
                <a:gridCol w="1668800">
                  <a:extLst>
                    <a:ext uri="{9D8B030D-6E8A-4147-A177-3AD203B41FA5}">
                      <a16:colId xmlns:a16="http://schemas.microsoft.com/office/drawing/2014/main" val="20003"/>
                    </a:ext>
                  </a:extLst>
                </a:gridCol>
                <a:gridCol w="1668800">
                  <a:extLst>
                    <a:ext uri="{9D8B030D-6E8A-4147-A177-3AD203B41FA5}">
                      <a16:colId xmlns:a16="http://schemas.microsoft.com/office/drawing/2014/main" val="20004"/>
                    </a:ext>
                  </a:extLst>
                </a:gridCol>
              </a:tblGrid>
              <a:tr h="1045100">
                <a:tc>
                  <a:txBody>
                    <a:bodyPr/>
                    <a:lstStyle/>
                    <a:p>
                      <a:pPr marL="0" lvl="0" indent="0" algn="ctr" rtl="0">
                        <a:spcBef>
                          <a:spcPts val="0"/>
                        </a:spcBef>
                        <a:spcAft>
                          <a:spcPts val="0"/>
                        </a:spcAft>
                        <a:buNone/>
                      </a:pPr>
                      <a:r>
                        <a:rPr lang="en" sz="1800">
                          <a:latin typeface="Lato Light"/>
                          <a:ea typeface="Lato Light"/>
                          <a:cs typeface="Lato Light"/>
                          <a:sym typeface="Lato Light"/>
                        </a:rPr>
                        <a:t>Part A:</a:t>
                      </a:r>
                      <a:endParaRPr sz="1800">
                        <a:latin typeface="Lato Light"/>
                        <a:ea typeface="Lato Light"/>
                        <a:cs typeface="Lato Light"/>
                        <a:sym typeface="Lato Light"/>
                      </a:endParaRPr>
                    </a:p>
                    <a:p>
                      <a:pPr marL="0" lvl="0" indent="0" algn="ctr" rtl="0">
                        <a:spcBef>
                          <a:spcPts val="0"/>
                        </a:spcBef>
                        <a:spcAft>
                          <a:spcPts val="0"/>
                        </a:spcAft>
                        <a:buNone/>
                      </a:pPr>
                      <a:r>
                        <a:rPr lang="en" sz="1800">
                          <a:latin typeface="Lato Light"/>
                          <a:ea typeface="Lato Light"/>
                          <a:cs typeface="Lato Light"/>
                          <a:sym typeface="Lato Light"/>
                        </a:rPr>
                        <a:t>Reading </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800">
                          <a:latin typeface="Lato Light"/>
                          <a:ea typeface="Lato Light"/>
                          <a:cs typeface="Lato Light"/>
                          <a:sym typeface="Lato Light"/>
                        </a:rPr>
                        <a:t>Part A:</a:t>
                      </a:r>
                      <a:endParaRPr sz="1800">
                        <a:latin typeface="Lato Light"/>
                        <a:ea typeface="Lato Light"/>
                        <a:cs typeface="Lato Light"/>
                        <a:sym typeface="Lato Light"/>
                      </a:endParaRPr>
                    </a:p>
                    <a:p>
                      <a:pPr marL="0" lvl="0" indent="0" algn="ctr" rtl="0">
                        <a:spcBef>
                          <a:spcPts val="0"/>
                        </a:spcBef>
                        <a:spcAft>
                          <a:spcPts val="0"/>
                        </a:spcAft>
                        <a:buNone/>
                      </a:pPr>
                      <a:r>
                        <a:rPr lang="en" sz="1800">
                          <a:latin typeface="Lato Light"/>
                          <a:ea typeface="Lato Light"/>
                          <a:cs typeface="Lato Light"/>
                          <a:sym typeface="Lato Light"/>
                        </a:rPr>
                        <a:t>Planner</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800">
                          <a:latin typeface="Lato Light"/>
                          <a:ea typeface="Lato Light"/>
                          <a:cs typeface="Lato Light"/>
                          <a:sym typeface="Lato Light"/>
                        </a:rPr>
                        <a:t>Part A: Essay</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800">
                          <a:latin typeface="Lato Light"/>
                          <a:ea typeface="Lato Light"/>
                          <a:cs typeface="Lato Light"/>
                          <a:sym typeface="Lato Light"/>
                        </a:rPr>
                        <a:t>Part B:</a:t>
                      </a:r>
                      <a:endParaRPr sz="1800">
                        <a:latin typeface="Lato Light"/>
                        <a:ea typeface="Lato Light"/>
                        <a:cs typeface="Lato Light"/>
                        <a:sym typeface="Lato Light"/>
                      </a:endParaRPr>
                    </a:p>
                    <a:p>
                      <a:pPr marL="0" lvl="0" indent="0" algn="ctr" rtl="0">
                        <a:spcBef>
                          <a:spcPts val="0"/>
                        </a:spcBef>
                        <a:spcAft>
                          <a:spcPts val="0"/>
                        </a:spcAft>
                        <a:buNone/>
                      </a:pPr>
                      <a:r>
                        <a:rPr lang="en" sz="1800">
                          <a:latin typeface="Lato Light"/>
                          <a:ea typeface="Lato Light"/>
                          <a:cs typeface="Lato Light"/>
                          <a:sym typeface="Lato Light"/>
                        </a:rPr>
                        <a:t>Reading</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800">
                          <a:latin typeface="Lato Light"/>
                          <a:ea typeface="Lato Light"/>
                          <a:cs typeface="Lato Light"/>
                          <a:sym typeface="Lato Light"/>
                        </a:rPr>
                        <a:t>Part B:</a:t>
                      </a:r>
                      <a:endParaRPr sz="1800">
                        <a:latin typeface="Lato Light"/>
                        <a:ea typeface="Lato Light"/>
                        <a:cs typeface="Lato Light"/>
                        <a:sym typeface="Lato Light"/>
                      </a:endParaRPr>
                    </a:p>
                    <a:p>
                      <a:pPr marL="0" lvl="0" indent="0" algn="ctr" rtl="0">
                        <a:spcBef>
                          <a:spcPts val="0"/>
                        </a:spcBef>
                        <a:spcAft>
                          <a:spcPts val="0"/>
                        </a:spcAft>
                        <a:buNone/>
                      </a:pPr>
                      <a:r>
                        <a:rPr lang="en" sz="1800">
                          <a:latin typeface="Lato Light"/>
                          <a:ea typeface="Lato Light"/>
                          <a:cs typeface="Lato Light"/>
                          <a:sym typeface="Lato Light"/>
                        </a:rPr>
                        <a:t>Writing</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040350">
                <a:tc>
                  <a:txBody>
                    <a:bodyPr/>
                    <a:lstStyle/>
                    <a:p>
                      <a:pPr marL="0" lvl="0" indent="0" algn="ctr" rtl="0">
                        <a:spcBef>
                          <a:spcPts val="0"/>
                        </a:spcBef>
                        <a:spcAft>
                          <a:spcPts val="0"/>
                        </a:spcAft>
                        <a:buNone/>
                      </a:pPr>
                      <a:r>
                        <a:rPr lang="en" sz="1800">
                          <a:latin typeface="Lato Light"/>
                          <a:ea typeface="Lato Light"/>
                          <a:cs typeface="Lato Light"/>
                          <a:sym typeface="Lato Light"/>
                        </a:rPr>
                        <a:t>~30 min</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Lato Light"/>
                          <a:ea typeface="Lato Light"/>
                          <a:cs typeface="Lato Light"/>
                          <a:sym typeface="Lato Light"/>
                        </a:rPr>
                        <a:t>~20 min</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Lato Light"/>
                          <a:ea typeface="Lato Light"/>
                          <a:cs typeface="Lato Light"/>
                          <a:sym typeface="Lato Light"/>
                        </a:rPr>
                        <a:t>~50 min</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Lato Light"/>
                          <a:ea typeface="Lato Light"/>
                          <a:cs typeface="Lato Light"/>
                          <a:sym typeface="Lato Light"/>
                        </a:rPr>
                        <a:t>~30 min</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Lato Light"/>
                          <a:ea typeface="Lato Light"/>
                          <a:cs typeface="Lato Light"/>
                          <a:sym typeface="Lato Light"/>
                        </a:rPr>
                        <a:t>~50 min</a:t>
                      </a:r>
                      <a:endParaRPr sz="1800">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1" name="Google Shape;151;p25"/>
          <p:cNvSpPr txBox="1">
            <a:spLocks noGrp="1"/>
          </p:cNvSpPr>
          <p:nvPr>
            <p:ph type="body" idx="4294967295"/>
          </p:nvPr>
        </p:nvSpPr>
        <p:spPr>
          <a:xfrm>
            <a:off x="400050" y="1080600"/>
            <a:ext cx="8343900" cy="1333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Char char="×"/>
            </a:pPr>
            <a:r>
              <a:rPr lang="en">
                <a:solidFill>
                  <a:srgbClr val="000000"/>
                </a:solidFill>
              </a:rPr>
              <a:t>Up to 3 Hours provided, use it all</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Suggested times on the assessment is for 2 hours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Suggested times below for 3 hours</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66" name="Google Shape;66;p14" descr="This is the first in a four-part video series that will help students understand the structure of the Grade 10 Graduation Literacy Assessment and the types of responses expected. The videos are intended to be watched before taking the assessment.&#10;&#10;Find all four videos on the B.C. Ministry of Education website: https://curriculum.gov.bc.ca/content/grade-10-graduation-literacy-assessment" title="Grade 10 Graduation Literacy Assessment - Introduction and Essential Ques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72" name="Google Shape;72;p15" descr="This is the second in a four-part video series that will help students understand the structure of the Grade 10 Graduation Literacy Assessment and the types of responses expected. The videos are intended to be watched before taking the assessment.&#10;&#10;Find all four videos on the B.C. Ministry of Education website: https://curriculum.gov.bc.ca/content/grade-10-graduation-literacy-assessment" title="Grade 10 Graduation Literacy Assessment—Question Typ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78" name="Google Shape;78;p16" descr="This is the third in a four-part video series that will help students understand the structure of the Grade 10 Graduation Literacy Assessment and the types of responses expected. The videos are intended to be watched before taking the assessment.&#10;&#10;Find all four videos on the B.C. Ministry of Education website: https://curriculum.gov.bc.ca/content/grade-10-graduation-literacy-assessment" title="Grade 10 Graduation Literacy Assessment - Part A">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84" name="Google Shape;84;p17" descr="This is the forth in a four-part video series that will help students understand the structure of the Grade 10 Graduation Literacy Assessment and the types of responses expected. The videos are intended to be watched before taking the assessment.&#10;&#10;Find all four videos on the B.C. Ministry of Education website: https://curriculum.gov.bc.ca/content/grade-10-graduation-literacy-assessment" title="Grade 10 Graduation Literacy Assessment - Part B">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298650" y="2158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So to review...</a:t>
            </a:r>
            <a:endParaRPr>
              <a:solidFill>
                <a:srgbClr val="000000"/>
              </a:solidFill>
            </a:endParaRPr>
          </a:p>
        </p:txBody>
      </p:sp>
      <p:sp>
        <p:nvSpPr>
          <p:cNvPr id="90" name="Google Shape;90;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91" name="Google Shape;91;p18"/>
          <p:cNvSpPr txBox="1">
            <a:spLocks noGrp="1"/>
          </p:cNvSpPr>
          <p:nvPr>
            <p:ph type="body" idx="1"/>
          </p:nvPr>
        </p:nvSpPr>
        <p:spPr>
          <a:xfrm>
            <a:off x="249075" y="991000"/>
            <a:ext cx="8115300" cy="26052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Clr>
                <a:srgbClr val="000000"/>
              </a:buClr>
              <a:buSzPts val="2200"/>
              <a:buChar char="×"/>
            </a:pPr>
            <a:r>
              <a:rPr lang="en" sz="2200">
                <a:solidFill>
                  <a:srgbClr val="000000"/>
                </a:solidFill>
              </a:rPr>
              <a:t>One overarching topic and essential question</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Topic likely to do with Science or Social Studies</a:t>
            </a:r>
            <a:endParaRPr sz="2200">
              <a:solidFill>
                <a:srgbClr val="000000"/>
              </a:solidFill>
            </a:endParaRPr>
          </a:p>
          <a:p>
            <a:pPr marL="1371600" lvl="0" indent="0" algn="l" rtl="0">
              <a:spcBef>
                <a:spcPts val="600"/>
              </a:spcBef>
              <a:spcAft>
                <a:spcPts val="0"/>
              </a:spcAft>
              <a:buNone/>
            </a:pPr>
            <a:endParaRPr sz="2200">
              <a:solidFill>
                <a:srgbClr val="000000"/>
              </a:solidFill>
            </a:endParaRPr>
          </a:p>
          <a:p>
            <a:pPr marL="457200" lvl="0" indent="-368300" algn="l" rtl="0">
              <a:spcBef>
                <a:spcPts val="600"/>
              </a:spcBef>
              <a:spcAft>
                <a:spcPts val="0"/>
              </a:spcAft>
              <a:buClr>
                <a:srgbClr val="000000"/>
              </a:buClr>
              <a:buSzPts val="2200"/>
              <a:buChar char="×"/>
            </a:pPr>
            <a:r>
              <a:rPr lang="en" sz="2200">
                <a:solidFill>
                  <a:srgbClr val="000000"/>
                </a:solidFill>
              </a:rPr>
              <a:t>Part A includes </a:t>
            </a:r>
            <a:r>
              <a:rPr lang="en" sz="2200" b="1">
                <a:solidFill>
                  <a:srgbClr val="000000"/>
                </a:solidFill>
                <a:latin typeface="Lato"/>
                <a:ea typeface="Lato"/>
                <a:cs typeface="Lato"/>
                <a:sym typeface="Lato"/>
              </a:rPr>
              <a:t>non-fiction</a:t>
            </a:r>
            <a:r>
              <a:rPr lang="en" sz="2200">
                <a:solidFill>
                  <a:srgbClr val="000000"/>
                </a:solidFill>
              </a:rPr>
              <a:t> infographics and articles</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Write an essay connecting the “readings” from Part A</a:t>
            </a:r>
            <a:endParaRPr sz="2200">
              <a:solidFill>
                <a:srgbClr val="000000"/>
              </a:solidFill>
            </a:endParaRPr>
          </a:p>
          <a:p>
            <a:pPr marL="914400" lvl="0" indent="0" algn="l" rtl="0">
              <a:spcBef>
                <a:spcPts val="600"/>
              </a:spcBef>
              <a:spcAft>
                <a:spcPts val="0"/>
              </a:spcAft>
              <a:buNone/>
            </a:pPr>
            <a:endParaRPr sz="2200">
              <a:solidFill>
                <a:srgbClr val="000000"/>
              </a:solidFill>
            </a:endParaRPr>
          </a:p>
          <a:p>
            <a:pPr marL="457200" lvl="0" indent="-368300" algn="l" rtl="0">
              <a:spcBef>
                <a:spcPts val="600"/>
              </a:spcBef>
              <a:spcAft>
                <a:spcPts val="0"/>
              </a:spcAft>
              <a:buClr>
                <a:srgbClr val="000000"/>
              </a:buClr>
              <a:buSzPts val="2200"/>
              <a:buChar char="×"/>
            </a:pPr>
            <a:r>
              <a:rPr lang="en" sz="2200">
                <a:solidFill>
                  <a:srgbClr val="000000"/>
                </a:solidFill>
              </a:rPr>
              <a:t>In Part B choose between “information” &amp; “expression”</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“Information” is similar to Part A</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“Expression” will include a story</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Both options include a writing section</a:t>
            </a:r>
            <a:endParaRPr sz="2200">
              <a:solidFill>
                <a:srgbClr val="000000"/>
              </a:solidFill>
            </a:endParaRPr>
          </a:p>
          <a:p>
            <a:pPr marL="0" lvl="0" indent="0" algn="l" rtl="0">
              <a:spcBef>
                <a:spcPts val="600"/>
              </a:spcBef>
              <a:spcAft>
                <a:spcPts val="0"/>
              </a:spcAft>
              <a:buNone/>
            </a:pPr>
            <a:endParaRPr sz="2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0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000"/>
                                        <p:tgtEl>
                                          <p:spTgt spid="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Effect transition="in" filter="fade">
                                      <p:cBhvr>
                                        <p:cTn id="22" dur="1000"/>
                                        <p:tgtEl>
                                          <p:spTgt spid="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Effect transition="in" filter="fade">
                                      <p:cBhvr>
                                        <p:cTn id="27" dur="1000"/>
                                        <p:tgtEl>
                                          <p:spTgt spid="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xEl>
                                              <p:pRg st="5" end="5"/>
                                            </p:txEl>
                                          </p:spTgt>
                                        </p:tgtEl>
                                        <p:attrNameLst>
                                          <p:attrName>style.visibility</p:attrName>
                                        </p:attrNameLst>
                                      </p:cBhvr>
                                      <p:to>
                                        <p:strVal val="visible"/>
                                      </p:to>
                                    </p:set>
                                    <p:animEffect transition="in" filter="fade">
                                      <p:cBhvr>
                                        <p:cTn id="32" dur="1000"/>
                                        <p:tgtEl>
                                          <p:spTgt spid="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xEl>
                                              <p:pRg st="6" end="6"/>
                                            </p:txEl>
                                          </p:spTgt>
                                        </p:tgtEl>
                                        <p:attrNameLst>
                                          <p:attrName>style.visibility</p:attrName>
                                        </p:attrNameLst>
                                      </p:cBhvr>
                                      <p:to>
                                        <p:strVal val="visible"/>
                                      </p:to>
                                    </p:set>
                                    <p:animEffect transition="in" filter="fade">
                                      <p:cBhvr>
                                        <p:cTn id="37" dur="1000"/>
                                        <p:tgtEl>
                                          <p:spTgt spid="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1">
                                            <p:txEl>
                                              <p:pRg st="7" end="7"/>
                                            </p:txEl>
                                          </p:spTgt>
                                        </p:tgtEl>
                                        <p:attrNameLst>
                                          <p:attrName>style.visibility</p:attrName>
                                        </p:attrNameLst>
                                      </p:cBhvr>
                                      <p:to>
                                        <p:strVal val="visible"/>
                                      </p:to>
                                    </p:set>
                                    <p:animEffect transition="in" filter="fade">
                                      <p:cBhvr>
                                        <p:cTn id="42" dur="1000"/>
                                        <p:tgtEl>
                                          <p:spTgt spid="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xEl>
                                              <p:pRg st="8" end="8"/>
                                            </p:txEl>
                                          </p:spTgt>
                                        </p:tgtEl>
                                        <p:attrNameLst>
                                          <p:attrName>style.visibility</p:attrName>
                                        </p:attrNameLst>
                                      </p:cBhvr>
                                      <p:to>
                                        <p:strVal val="visible"/>
                                      </p:to>
                                    </p:set>
                                    <p:animEffect transition="in" filter="fade">
                                      <p:cBhvr>
                                        <p:cTn id="47" dur="1000"/>
                                        <p:tgtEl>
                                          <p:spTgt spid="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xEl>
                                              <p:pRg st="9" end="9"/>
                                            </p:txEl>
                                          </p:spTgt>
                                        </p:tgtEl>
                                        <p:attrNameLst>
                                          <p:attrName>style.visibility</p:attrName>
                                        </p:attrNameLst>
                                      </p:cBhvr>
                                      <p:to>
                                        <p:strVal val="visible"/>
                                      </p:to>
                                    </p:set>
                                    <p:animEffect transition="in" filter="fade">
                                      <p:cBhvr>
                                        <p:cTn id="52" dur="1000"/>
                                        <p:tgtEl>
                                          <p:spTgt spid="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1">
                                            <p:txEl>
                                              <p:pRg st="10" end="10"/>
                                            </p:txEl>
                                          </p:spTgt>
                                        </p:tgtEl>
                                        <p:attrNameLst>
                                          <p:attrName>style.visibility</p:attrName>
                                        </p:attrNameLst>
                                      </p:cBhvr>
                                      <p:to>
                                        <p:strVal val="visible"/>
                                      </p:to>
                                    </p:set>
                                    <p:animEffect transition="in" filter="fade">
                                      <p:cBhvr>
                                        <p:cTn id="57" dur="1000"/>
                                        <p:tgtEl>
                                          <p:spTgt spid="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150650" y="202950"/>
            <a:ext cx="3914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1.PART A</a:t>
            </a:r>
            <a:endParaRPr>
              <a:solidFill>
                <a:srgbClr val="000000"/>
              </a:solidFill>
            </a:endParaRPr>
          </a:p>
        </p:txBody>
      </p:sp>
      <p:sp>
        <p:nvSpPr>
          <p:cNvPr id="97" name="Google Shape;97;p19"/>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98" name="Google Shape;98;p19"/>
          <p:cNvPicPr preferRelativeResize="0"/>
          <p:nvPr/>
        </p:nvPicPr>
        <p:blipFill>
          <a:blip r:embed="rId3">
            <a:alphaModFix/>
          </a:blip>
          <a:stretch>
            <a:fillRect/>
          </a:stretch>
        </p:blipFill>
        <p:spPr>
          <a:xfrm>
            <a:off x="3062002" y="1000950"/>
            <a:ext cx="6082001" cy="3990150"/>
          </a:xfrm>
          <a:prstGeom prst="rect">
            <a:avLst/>
          </a:prstGeom>
          <a:noFill/>
          <a:ln>
            <a:noFill/>
          </a:ln>
        </p:spPr>
      </p:pic>
      <p:sp>
        <p:nvSpPr>
          <p:cNvPr id="99" name="Google Shape;99;p19"/>
          <p:cNvSpPr txBox="1">
            <a:spLocks noGrp="1"/>
          </p:cNvSpPr>
          <p:nvPr>
            <p:ph type="body" idx="4294967295"/>
          </p:nvPr>
        </p:nvSpPr>
        <p:spPr>
          <a:xfrm>
            <a:off x="249075" y="1219600"/>
            <a:ext cx="2526000" cy="3688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Char char="×"/>
            </a:pPr>
            <a:r>
              <a:rPr lang="en">
                <a:solidFill>
                  <a:srgbClr val="000000"/>
                </a:solidFill>
              </a:rPr>
              <a:t>Title page tells you what you are expected to do</a:t>
            </a:r>
            <a:endParaRPr>
              <a:solidFill>
                <a:srgbClr val="000000"/>
              </a:solidFill>
            </a:endParaRPr>
          </a:p>
        </p:txBody>
      </p:sp>
      <p:cxnSp>
        <p:nvCxnSpPr>
          <p:cNvPr id="100" name="Google Shape;100;p19"/>
          <p:cNvCxnSpPr/>
          <p:nvPr/>
        </p:nvCxnSpPr>
        <p:spPr>
          <a:xfrm>
            <a:off x="2633375" y="1748125"/>
            <a:ext cx="806700" cy="336300"/>
          </a:xfrm>
          <a:prstGeom prst="straightConnector1">
            <a:avLst/>
          </a:prstGeom>
          <a:noFill/>
          <a:ln w="38100" cap="flat" cmpd="sng">
            <a:solidFill>
              <a:srgbClr val="FF0000"/>
            </a:solidFill>
            <a:prstDash val="solid"/>
            <a:round/>
            <a:headEnd type="none" w="med" len="med"/>
            <a:tailEnd type="triangle" w="med" len="med"/>
          </a:ln>
        </p:spPr>
      </p:cxnSp>
      <p:sp>
        <p:nvSpPr>
          <p:cNvPr id="101" name="Google Shape;101;p19"/>
          <p:cNvSpPr txBox="1"/>
          <p:nvPr/>
        </p:nvSpPr>
        <p:spPr>
          <a:xfrm>
            <a:off x="249075" y="2469800"/>
            <a:ext cx="3000000" cy="30000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Font typeface="Lato Light"/>
              <a:buChar char="×"/>
            </a:pPr>
            <a:r>
              <a:rPr lang="en" sz="1800">
                <a:latin typeface="Lato Light"/>
                <a:ea typeface="Lato Light"/>
                <a:cs typeface="Lato Light"/>
                <a:sym typeface="Lato Light"/>
              </a:rPr>
              <a:t>2 infographics</a:t>
            </a:r>
            <a:endParaRPr sz="1800">
              <a:latin typeface="Lato Light"/>
              <a:ea typeface="Lato Light"/>
              <a:cs typeface="Lato Light"/>
              <a:sym typeface="Lato Light"/>
            </a:endParaRPr>
          </a:p>
          <a:p>
            <a:pPr marL="457200" lvl="0" indent="-342900" algn="l" rtl="0">
              <a:spcBef>
                <a:spcPts val="0"/>
              </a:spcBef>
              <a:spcAft>
                <a:spcPts val="0"/>
              </a:spcAft>
              <a:buClr>
                <a:srgbClr val="000000"/>
              </a:buClr>
              <a:buSzPts val="1800"/>
              <a:buFont typeface="Lato Light"/>
              <a:buChar char="×"/>
            </a:pPr>
            <a:r>
              <a:rPr lang="en" sz="1800">
                <a:latin typeface="Lato Light"/>
                <a:ea typeface="Lato Light"/>
                <a:cs typeface="Lato Light"/>
                <a:sym typeface="Lato Light"/>
              </a:rPr>
              <a:t>2 reading passages</a:t>
            </a:r>
            <a:endParaRPr sz="1800">
              <a:latin typeface="Lato Light"/>
              <a:ea typeface="Lato Light"/>
              <a:cs typeface="Lato Light"/>
              <a:sym typeface="Lato Light"/>
            </a:endParaRPr>
          </a:p>
          <a:p>
            <a:pPr marL="457200" lvl="0" indent="-342900" algn="l" rtl="0">
              <a:spcBef>
                <a:spcPts val="0"/>
              </a:spcBef>
              <a:spcAft>
                <a:spcPts val="0"/>
              </a:spcAft>
              <a:buClr>
                <a:srgbClr val="000000"/>
              </a:buClr>
              <a:buSzPts val="1800"/>
              <a:buFont typeface="Lato Light"/>
              <a:buChar char="×"/>
            </a:pPr>
            <a:r>
              <a:rPr lang="en" sz="1800">
                <a:latin typeface="Lato Light"/>
                <a:ea typeface="Lato Light"/>
                <a:cs typeface="Lato Light"/>
                <a:sym typeface="Lato Light"/>
              </a:rPr>
              <a:t>Fill out essay planner (required!)</a:t>
            </a:r>
            <a:endParaRPr sz="1800">
              <a:latin typeface="Lato Light"/>
              <a:ea typeface="Lato Light"/>
              <a:cs typeface="Lato Light"/>
              <a:sym typeface="Lato Light"/>
            </a:endParaRPr>
          </a:p>
          <a:p>
            <a:pPr marL="457200" lvl="0" indent="-342900" algn="l" rtl="0">
              <a:spcBef>
                <a:spcPts val="0"/>
              </a:spcBef>
              <a:spcAft>
                <a:spcPts val="0"/>
              </a:spcAft>
              <a:buClr>
                <a:srgbClr val="000000"/>
              </a:buClr>
              <a:buSzPts val="1800"/>
              <a:buFont typeface="Lato Light"/>
              <a:buChar char="×"/>
            </a:pPr>
            <a:r>
              <a:rPr lang="en" sz="1800">
                <a:latin typeface="Lato Light"/>
                <a:ea typeface="Lato Light"/>
                <a:cs typeface="Lato Light"/>
                <a:sym typeface="Lato Light"/>
              </a:rPr>
              <a:t>Write structured, multi-paragraph essay</a:t>
            </a:r>
            <a:endParaRPr sz="1800">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10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ctrTitle"/>
          </p:nvPr>
        </p:nvSpPr>
        <p:spPr>
          <a:xfrm>
            <a:off x="120900" y="143475"/>
            <a:ext cx="6806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000000"/>
                </a:solidFill>
              </a:rPr>
              <a:t>A: Reading Comprehension</a:t>
            </a:r>
            <a:endParaRPr sz="3600">
              <a:solidFill>
                <a:srgbClr val="000000"/>
              </a:solidFill>
            </a:endParaRPr>
          </a:p>
        </p:txBody>
      </p:sp>
      <p:sp>
        <p:nvSpPr>
          <p:cNvPr id="107" name="Google Shape;107;p20"/>
          <p:cNvSpPr txBox="1">
            <a:spLocks noGrp="1"/>
          </p:cNvSpPr>
          <p:nvPr>
            <p:ph type="body" idx="4294967295"/>
          </p:nvPr>
        </p:nvSpPr>
        <p:spPr>
          <a:xfrm>
            <a:off x="249075" y="1219600"/>
            <a:ext cx="5865600" cy="3688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Char char="×"/>
            </a:pPr>
            <a:r>
              <a:rPr lang="en">
                <a:solidFill>
                  <a:srgbClr val="000000"/>
                </a:solidFill>
              </a:rPr>
              <a:t>Very important to read all the questions carefully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Some are just normal multiple choice questions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BUT some require </a:t>
            </a:r>
            <a:r>
              <a:rPr lang="en" b="1">
                <a:solidFill>
                  <a:srgbClr val="000000"/>
                </a:solidFill>
                <a:latin typeface="Lato"/>
                <a:ea typeface="Lato"/>
                <a:cs typeface="Lato"/>
                <a:sym typeface="Lato"/>
              </a:rPr>
              <a:t>multiple</a:t>
            </a:r>
            <a:r>
              <a:rPr lang="en">
                <a:solidFill>
                  <a:srgbClr val="000000"/>
                </a:solidFill>
              </a:rPr>
              <a:t> answers:</a:t>
            </a:r>
            <a:endParaRPr>
              <a:solidFill>
                <a:srgbClr val="000000"/>
              </a:solidFill>
            </a:endParaRPr>
          </a:p>
        </p:txBody>
      </p:sp>
      <p:pic>
        <p:nvPicPr>
          <p:cNvPr id="108" name="Google Shape;108;p20"/>
          <p:cNvPicPr preferRelativeResize="0"/>
          <p:nvPr/>
        </p:nvPicPr>
        <p:blipFill rotWithShape="1">
          <a:blip r:embed="rId3">
            <a:alphaModFix/>
          </a:blip>
          <a:srcRect t="14741" b="4352"/>
          <a:stretch/>
        </p:blipFill>
        <p:spPr>
          <a:xfrm>
            <a:off x="3845250" y="2537050"/>
            <a:ext cx="5113775" cy="2309125"/>
          </a:xfrm>
          <a:prstGeom prst="rect">
            <a:avLst/>
          </a:prstGeom>
          <a:noFill/>
          <a:ln>
            <a:noFill/>
          </a:ln>
        </p:spPr>
      </p:pic>
      <p:sp>
        <p:nvSpPr>
          <p:cNvPr id="109" name="Google Shape;109;p20"/>
          <p:cNvSpPr txBox="1">
            <a:spLocks noGrp="1"/>
          </p:cNvSpPr>
          <p:nvPr>
            <p:ph type="subTitle" idx="1"/>
          </p:nvPr>
        </p:nvSpPr>
        <p:spPr>
          <a:xfrm>
            <a:off x="725400" y="3730600"/>
            <a:ext cx="30702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0000"/>
                </a:solidFill>
              </a:rPr>
              <a:t>How many answers should be selected for this question?</a:t>
            </a:r>
            <a:endParaRPr sz="2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94600" y="216100"/>
            <a:ext cx="4265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000000"/>
                </a:solidFill>
              </a:rPr>
              <a:t>A: Graphic Organizer</a:t>
            </a:r>
            <a:endParaRPr sz="3600">
              <a:solidFill>
                <a:srgbClr val="000000"/>
              </a:solidFill>
            </a:endParaRPr>
          </a:p>
        </p:txBody>
      </p:sp>
      <p:sp>
        <p:nvSpPr>
          <p:cNvPr id="115" name="Google Shape;115;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16" name="Google Shape;116;p21"/>
          <p:cNvPicPr preferRelativeResize="0"/>
          <p:nvPr/>
        </p:nvPicPr>
        <p:blipFill>
          <a:blip r:embed="rId3">
            <a:alphaModFix/>
          </a:blip>
          <a:stretch>
            <a:fillRect/>
          </a:stretch>
        </p:blipFill>
        <p:spPr>
          <a:xfrm>
            <a:off x="4573857" y="0"/>
            <a:ext cx="4570143" cy="5143500"/>
          </a:xfrm>
          <a:prstGeom prst="rect">
            <a:avLst/>
          </a:prstGeom>
          <a:noFill/>
          <a:ln>
            <a:noFill/>
          </a:ln>
        </p:spPr>
      </p:pic>
      <p:sp>
        <p:nvSpPr>
          <p:cNvPr id="117" name="Google Shape;117;p21"/>
          <p:cNvSpPr txBox="1">
            <a:spLocks noGrp="1"/>
          </p:cNvSpPr>
          <p:nvPr>
            <p:ph type="body" idx="4294967295"/>
          </p:nvPr>
        </p:nvSpPr>
        <p:spPr>
          <a:xfrm>
            <a:off x="219350" y="1160125"/>
            <a:ext cx="3863700" cy="298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Char char="×"/>
            </a:pPr>
            <a:r>
              <a:rPr lang="en">
                <a:solidFill>
                  <a:srgbClr val="000000"/>
                </a:solidFill>
              </a:rPr>
              <a:t>Essentially, the essay planner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Notice how it’s broken down into sections → paragraphs of essay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Key Points:</a:t>
            </a:r>
            <a:endParaRPr>
              <a:solidFill>
                <a:srgbClr val="000000"/>
              </a:solidFill>
            </a:endParaRPr>
          </a:p>
          <a:p>
            <a:pPr marL="1257300" lvl="2" indent="-342900" algn="l" rtl="0">
              <a:spcBef>
                <a:spcPts val="0"/>
              </a:spcBef>
              <a:spcAft>
                <a:spcPts val="0"/>
              </a:spcAft>
              <a:buClr>
                <a:srgbClr val="000000"/>
              </a:buClr>
              <a:buSzPts val="1800"/>
              <a:buChar char="×"/>
            </a:pPr>
            <a:r>
              <a:rPr lang="en">
                <a:solidFill>
                  <a:srgbClr val="000000"/>
                </a:solidFill>
              </a:rPr>
              <a:t>Be </a:t>
            </a:r>
            <a:r>
              <a:rPr lang="en" u="sng">
                <a:solidFill>
                  <a:srgbClr val="000000"/>
                </a:solidFill>
              </a:rPr>
              <a:t>concise</a:t>
            </a:r>
            <a:r>
              <a:rPr lang="en">
                <a:solidFill>
                  <a:srgbClr val="000000"/>
                </a:solidFill>
              </a:rPr>
              <a:t>! </a:t>
            </a:r>
            <a:r>
              <a:rPr lang="en" b="1">
                <a:solidFill>
                  <a:srgbClr val="000000"/>
                </a:solidFill>
                <a:latin typeface="Lato"/>
                <a:ea typeface="Lato"/>
                <a:cs typeface="Lato"/>
                <a:sym typeface="Lato"/>
              </a:rPr>
              <a:t>Point form!</a:t>
            </a:r>
            <a:endParaRPr b="1">
              <a:solidFill>
                <a:srgbClr val="000000"/>
              </a:solidFill>
              <a:latin typeface="Lato"/>
              <a:ea typeface="Lato"/>
              <a:cs typeface="Lato"/>
              <a:sym typeface="Lato"/>
            </a:endParaRPr>
          </a:p>
          <a:p>
            <a:pPr marL="1257300" lvl="2" indent="-342900" algn="l" rtl="0">
              <a:spcBef>
                <a:spcPts val="0"/>
              </a:spcBef>
              <a:spcAft>
                <a:spcPts val="0"/>
              </a:spcAft>
              <a:buClr>
                <a:srgbClr val="000000"/>
              </a:buClr>
              <a:buSzPts val="1800"/>
              <a:buChar char="×"/>
            </a:pPr>
            <a:r>
              <a:rPr lang="en">
                <a:solidFill>
                  <a:srgbClr val="000000"/>
                </a:solidFill>
              </a:rPr>
              <a:t>Be </a:t>
            </a:r>
            <a:r>
              <a:rPr lang="en" u="sng">
                <a:solidFill>
                  <a:srgbClr val="000000"/>
                </a:solidFill>
              </a:rPr>
              <a:t>specific</a:t>
            </a:r>
            <a:r>
              <a:rPr lang="en">
                <a:solidFill>
                  <a:srgbClr val="000000"/>
                </a:solidFill>
              </a:rPr>
              <a:t>! Do </a:t>
            </a:r>
            <a:r>
              <a:rPr lang="en" b="1">
                <a:solidFill>
                  <a:srgbClr val="000000"/>
                </a:solidFill>
                <a:latin typeface="Lato"/>
                <a:ea typeface="Lato"/>
                <a:cs typeface="Lato"/>
                <a:sym typeface="Lato"/>
              </a:rPr>
              <a:t>not</a:t>
            </a:r>
            <a:r>
              <a:rPr lang="en">
                <a:solidFill>
                  <a:srgbClr val="000000"/>
                </a:solidFill>
              </a:rPr>
              <a:t> summarize the whole article or infographic!</a:t>
            </a:r>
            <a:endParaRPr>
              <a:solidFill>
                <a:srgbClr val="000000"/>
              </a:solidFill>
            </a:endParaRPr>
          </a:p>
          <a:p>
            <a:pPr marL="1371600" lvl="0" indent="0" algn="l" rtl="0">
              <a:spcBef>
                <a:spcPts val="600"/>
              </a:spcBef>
              <a:spcAft>
                <a:spcPts val="0"/>
              </a:spcAft>
              <a:buNone/>
            </a:pPr>
            <a:endParaRPr>
              <a:solidFill>
                <a:srgbClr val="000000"/>
              </a:solidFill>
            </a:endParaRPr>
          </a:p>
          <a:p>
            <a:pPr marL="1257300" lvl="2" indent="-342900" algn="l" rtl="0">
              <a:spcBef>
                <a:spcPts val="480"/>
              </a:spcBef>
              <a:spcAft>
                <a:spcPts val="0"/>
              </a:spcAft>
              <a:buClr>
                <a:srgbClr val="000000"/>
              </a:buClr>
              <a:buSzPts val="1800"/>
              <a:buChar char="×"/>
            </a:pPr>
            <a:r>
              <a:rPr lang="en">
                <a:solidFill>
                  <a:srgbClr val="000000"/>
                </a:solidFill>
              </a:rPr>
              <a:t>Remember to tie it back to your </a:t>
            </a:r>
            <a:r>
              <a:rPr lang="en" b="1" i="1">
                <a:solidFill>
                  <a:srgbClr val="000000"/>
                </a:solidFill>
                <a:latin typeface="Lato"/>
                <a:ea typeface="Lato"/>
                <a:cs typeface="Lato"/>
                <a:sym typeface="Lato"/>
              </a:rPr>
              <a:t>THESIS</a:t>
            </a:r>
            <a:endParaRPr b="1" i="1">
              <a:solidFill>
                <a:srgbClr val="000000"/>
              </a:solidFill>
              <a:latin typeface="Lato"/>
              <a:ea typeface="Lato"/>
              <a:cs typeface="Lato"/>
              <a:sym typeface="Lato"/>
            </a:endParaRPr>
          </a:p>
        </p:txBody>
      </p:sp>
      <p:cxnSp>
        <p:nvCxnSpPr>
          <p:cNvPr id="118" name="Google Shape;118;p21"/>
          <p:cNvCxnSpPr/>
          <p:nvPr/>
        </p:nvCxnSpPr>
        <p:spPr>
          <a:xfrm rot="10800000" flipH="1">
            <a:off x="3993900" y="416200"/>
            <a:ext cx="1902900" cy="36867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000"/>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000"/>
                                        <p:tgtEl>
                                          <p:spTgt spid="1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5" end="5"/>
                                            </p:txEl>
                                          </p:spTgt>
                                        </p:tgtEl>
                                        <p:attrNameLst>
                                          <p:attrName>style.visibility</p:attrName>
                                        </p:attrNameLst>
                                      </p:cBhvr>
                                      <p:to>
                                        <p:strVal val="visible"/>
                                      </p:to>
                                    </p:set>
                                    <p:animEffect transition="in" filter="fade">
                                      <p:cBhvr>
                                        <p:cTn id="32" dur="1000"/>
                                        <p:tgtEl>
                                          <p:spTgt spid="1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
                                            <p:txEl>
                                              <p:pRg st="6" end="6"/>
                                            </p:txEl>
                                          </p:spTgt>
                                        </p:tgtEl>
                                        <p:attrNameLst>
                                          <p:attrName>style.visibility</p:attrName>
                                        </p:attrNameLst>
                                      </p:cBhvr>
                                      <p:to>
                                        <p:strVal val="visible"/>
                                      </p:to>
                                    </p:set>
                                    <p:animEffect transition="in" filter="fade">
                                      <p:cBhvr>
                                        <p:cTn id="37" dur="1000"/>
                                        <p:tgtEl>
                                          <p:spTgt spid="1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406</Words>
  <Application>Microsoft Macintosh PowerPoint</Application>
  <PresentationFormat>On-screen Show (16:9)</PresentationFormat>
  <Paragraphs>92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Lato</vt:lpstr>
      <vt:lpstr>Arial</vt:lpstr>
      <vt:lpstr>Lato Hairline</vt:lpstr>
      <vt:lpstr>Lato Light</vt:lpstr>
      <vt:lpstr>Eglamour template</vt:lpstr>
      <vt:lpstr>Literacy Assessment</vt:lpstr>
      <vt:lpstr>PowerPoint Presentation</vt:lpstr>
      <vt:lpstr>PowerPoint Presentation</vt:lpstr>
      <vt:lpstr>PowerPoint Presentation</vt:lpstr>
      <vt:lpstr>PowerPoint Presentation</vt:lpstr>
      <vt:lpstr>So to review...</vt:lpstr>
      <vt:lpstr>1.PART A</vt:lpstr>
      <vt:lpstr>A: Reading Comprehension</vt:lpstr>
      <vt:lpstr>A: Graphic Organizer</vt:lpstr>
      <vt:lpstr>A: Writing</vt:lpstr>
      <vt:lpstr>2.PART B</vt:lpstr>
      <vt:lpstr>Part B: Writing</vt:lpstr>
      <vt:lpstr>Time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Assessment</dc:title>
  <cp:lastModifiedBy>Georgina Dowsett</cp:lastModifiedBy>
  <cp:revision>1</cp:revision>
  <dcterms:modified xsi:type="dcterms:W3CDTF">2023-10-30T15:38:48Z</dcterms:modified>
</cp:coreProperties>
</file>