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2" r:id="rId3"/>
    <p:sldId id="270" r:id="rId4"/>
    <p:sldId id="257" r:id="rId5"/>
    <p:sldId id="258" r:id="rId6"/>
    <p:sldId id="259" r:id="rId7"/>
    <p:sldId id="260" r:id="rId8"/>
    <p:sldId id="261" r:id="rId9"/>
    <p:sldId id="263" r:id="rId10"/>
    <p:sldId id="264" r:id="rId11"/>
    <p:sldId id="267" r:id="rId12"/>
    <p:sldId id="266" r:id="rId13"/>
    <p:sldId id="268" r:id="rId14"/>
    <p:sldId id="272"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579"/>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7643F6-F6CC-C74F-A32C-CD4B0D46B311}"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8BE6132-65AE-B44E-B3EF-06F56665A568}" type="slidenum">
              <a:rPr lang="en-US" smtClean="0"/>
              <a:t>‹#›</a:t>
            </a:fld>
            <a:endParaRPr lang="en-US"/>
          </a:p>
        </p:txBody>
      </p:sp>
    </p:spTree>
    <p:extLst>
      <p:ext uri="{BB962C8B-B14F-4D97-AF65-F5344CB8AC3E}">
        <p14:creationId xmlns:p14="http://schemas.microsoft.com/office/powerpoint/2010/main" val="347341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7643F6-F6CC-C74F-A32C-CD4B0D46B311}"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E6132-65AE-B44E-B3EF-06F56665A568}" type="slidenum">
              <a:rPr lang="en-US" smtClean="0"/>
              <a:t>‹#›</a:t>
            </a:fld>
            <a:endParaRPr lang="en-US"/>
          </a:p>
        </p:txBody>
      </p:sp>
    </p:spTree>
    <p:extLst>
      <p:ext uri="{BB962C8B-B14F-4D97-AF65-F5344CB8AC3E}">
        <p14:creationId xmlns:p14="http://schemas.microsoft.com/office/powerpoint/2010/main" val="388238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643F6-F6CC-C74F-A32C-CD4B0D46B311}"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E6132-65AE-B44E-B3EF-06F56665A568}" type="slidenum">
              <a:rPr lang="en-US" smtClean="0"/>
              <a:t>‹#›</a:t>
            </a:fld>
            <a:endParaRPr lang="en-US"/>
          </a:p>
        </p:txBody>
      </p:sp>
    </p:spTree>
    <p:extLst>
      <p:ext uri="{BB962C8B-B14F-4D97-AF65-F5344CB8AC3E}">
        <p14:creationId xmlns:p14="http://schemas.microsoft.com/office/powerpoint/2010/main" val="408143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643F6-F6CC-C74F-A32C-CD4B0D46B311}" type="datetimeFigureOut">
              <a:rPr lang="en-US" smtClean="0"/>
              <a:t>10/30/23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E6132-65AE-B44E-B3EF-06F56665A568}" type="slidenum">
              <a:rPr lang="en-US" smtClean="0"/>
              <a:t>‹#›</a:t>
            </a:fld>
            <a:endParaRPr lang="en-US"/>
          </a:p>
        </p:txBody>
      </p:sp>
    </p:spTree>
    <p:extLst>
      <p:ext uri="{BB962C8B-B14F-4D97-AF65-F5344CB8AC3E}">
        <p14:creationId xmlns:p14="http://schemas.microsoft.com/office/powerpoint/2010/main" val="2617106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FC7643F6-F6CC-C74F-A32C-CD4B0D46B311}" type="datetimeFigureOut">
              <a:rPr lang="en-US" smtClean="0"/>
              <a:t>10/30/23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8BE6132-65AE-B44E-B3EF-06F56665A568}" type="slidenum">
              <a:rPr lang="en-US" smtClean="0"/>
              <a:t>‹#›</a:t>
            </a:fld>
            <a:endParaRPr lang="en-US"/>
          </a:p>
        </p:txBody>
      </p:sp>
    </p:spTree>
    <p:extLst>
      <p:ext uri="{BB962C8B-B14F-4D97-AF65-F5344CB8AC3E}">
        <p14:creationId xmlns:p14="http://schemas.microsoft.com/office/powerpoint/2010/main" val="332457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7643F6-F6CC-C74F-A32C-CD4B0D46B311}" type="datetimeFigureOut">
              <a:rPr lang="en-US" smtClean="0"/>
              <a:t>10/30/23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E6132-65AE-B44E-B3EF-06F56665A568}" type="slidenum">
              <a:rPr lang="en-US" smtClean="0"/>
              <a:t>‹#›</a:t>
            </a:fld>
            <a:endParaRPr lang="en-US"/>
          </a:p>
        </p:txBody>
      </p:sp>
    </p:spTree>
    <p:extLst>
      <p:ext uri="{BB962C8B-B14F-4D97-AF65-F5344CB8AC3E}">
        <p14:creationId xmlns:p14="http://schemas.microsoft.com/office/powerpoint/2010/main" val="91784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7643F6-F6CC-C74F-A32C-CD4B0D46B311}" type="datetimeFigureOut">
              <a:rPr lang="en-US" smtClean="0"/>
              <a:t>10/30/23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BE6132-65AE-B44E-B3EF-06F56665A56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9828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7643F6-F6CC-C74F-A32C-CD4B0D46B311}" type="datetimeFigureOut">
              <a:rPr lang="en-US" smtClean="0"/>
              <a:t>10/30/23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BE6132-65AE-B44E-B3EF-06F56665A56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90156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643F6-F6CC-C74F-A32C-CD4B0D46B311}" type="datetimeFigureOut">
              <a:rPr lang="en-US" smtClean="0"/>
              <a:t>10/30/23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BE6132-65AE-B44E-B3EF-06F56665A568}" type="slidenum">
              <a:rPr lang="en-US" smtClean="0"/>
              <a:t>‹#›</a:t>
            </a:fld>
            <a:endParaRPr lang="en-US"/>
          </a:p>
        </p:txBody>
      </p:sp>
    </p:spTree>
    <p:extLst>
      <p:ext uri="{BB962C8B-B14F-4D97-AF65-F5344CB8AC3E}">
        <p14:creationId xmlns:p14="http://schemas.microsoft.com/office/powerpoint/2010/main" val="183954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C7643F6-F6CC-C74F-A32C-CD4B0D46B311}" type="datetimeFigureOut">
              <a:rPr lang="en-US" smtClean="0"/>
              <a:t>10/30/23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8BE6132-65AE-B44E-B3EF-06F56665A568}" type="slidenum">
              <a:rPr lang="en-US" smtClean="0"/>
              <a:t>‹#›</a:t>
            </a:fld>
            <a:endParaRPr lang="en-US"/>
          </a:p>
        </p:txBody>
      </p:sp>
    </p:spTree>
    <p:extLst>
      <p:ext uri="{BB962C8B-B14F-4D97-AF65-F5344CB8AC3E}">
        <p14:creationId xmlns:p14="http://schemas.microsoft.com/office/powerpoint/2010/main" val="3853864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C7643F6-F6CC-C74F-A32C-CD4B0D46B311}" type="datetimeFigureOut">
              <a:rPr lang="en-US" smtClean="0"/>
              <a:t>10/30/23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8BE6132-65AE-B44E-B3EF-06F56665A568}" type="slidenum">
              <a:rPr lang="en-US" smtClean="0"/>
              <a:t>‹#›</a:t>
            </a:fld>
            <a:endParaRPr lang="en-US"/>
          </a:p>
        </p:txBody>
      </p:sp>
    </p:spTree>
    <p:extLst>
      <p:ext uri="{BB962C8B-B14F-4D97-AF65-F5344CB8AC3E}">
        <p14:creationId xmlns:p14="http://schemas.microsoft.com/office/powerpoint/2010/main" val="284483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C7643F6-F6CC-C74F-A32C-CD4B0D46B311}" type="datetimeFigureOut">
              <a:rPr lang="en-US" smtClean="0"/>
              <a:t>10/30/23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8BE6132-65AE-B44E-B3EF-06F56665A568}" type="slidenum">
              <a:rPr lang="en-US" smtClean="0"/>
              <a:t>‹#›</a:t>
            </a:fld>
            <a:endParaRPr lang="en-US"/>
          </a:p>
        </p:txBody>
      </p:sp>
    </p:spTree>
    <p:extLst>
      <p:ext uri="{BB962C8B-B14F-4D97-AF65-F5344CB8AC3E}">
        <p14:creationId xmlns:p14="http://schemas.microsoft.com/office/powerpoint/2010/main" val="3527587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650E4-4FEF-0747-AB0B-ED91EBDEEC22}"/>
              </a:ext>
            </a:extLst>
          </p:cNvPr>
          <p:cNvSpPr>
            <a:spLocks noGrp="1"/>
          </p:cNvSpPr>
          <p:nvPr>
            <p:ph type="ctrTitle"/>
          </p:nvPr>
        </p:nvSpPr>
        <p:spPr/>
        <p:txBody>
          <a:bodyPr/>
          <a:lstStyle/>
          <a:p>
            <a:r>
              <a:rPr lang="en-US" dirty="0"/>
              <a:t>The G.L.A</a:t>
            </a:r>
          </a:p>
        </p:txBody>
      </p:sp>
      <p:sp>
        <p:nvSpPr>
          <p:cNvPr id="3" name="Subtitle 2">
            <a:extLst>
              <a:ext uri="{FF2B5EF4-FFF2-40B4-BE49-F238E27FC236}">
                <a16:creationId xmlns:a16="http://schemas.microsoft.com/office/drawing/2014/main" id="{EE09C3D0-11FA-7B40-A4FC-693F217FA4C7}"/>
              </a:ext>
            </a:extLst>
          </p:cNvPr>
          <p:cNvSpPr>
            <a:spLocks noGrp="1"/>
          </p:cNvSpPr>
          <p:nvPr>
            <p:ph type="subTitle" idx="1"/>
          </p:nvPr>
        </p:nvSpPr>
        <p:spPr/>
        <p:txBody>
          <a:bodyPr/>
          <a:lstStyle/>
          <a:p>
            <a:r>
              <a:rPr lang="en-US" dirty="0"/>
              <a:t>Graduate Numeracy Assessment  - part B -</a:t>
            </a:r>
          </a:p>
          <a:p>
            <a:r>
              <a:rPr lang="en-US" dirty="0"/>
              <a:t>Literacy for expression</a:t>
            </a:r>
          </a:p>
        </p:txBody>
      </p:sp>
    </p:spTree>
    <p:extLst>
      <p:ext uri="{BB962C8B-B14F-4D97-AF65-F5344CB8AC3E}">
        <p14:creationId xmlns:p14="http://schemas.microsoft.com/office/powerpoint/2010/main" val="4081137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EB7E83-F7C8-184D-939D-FB6707382144}"/>
              </a:ext>
            </a:extLst>
          </p:cNvPr>
          <p:cNvPicPr>
            <a:picLocks noChangeAspect="1"/>
          </p:cNvPicPr>
          <p:nvPr/>
        </p:nvPicPr>
        <p:blipFill>
          <a:blip r:embed="rId2"/>
          <a:stretch>
            <a:fillRect/>
          </a:stretch>
        </p:blipFill>
        <p:spPr>
          <a:xfrm>
            <a:off x="914400" y="0"/>
            <a:ext cx="7869836" cy="9293902"/>
          </a:xfrm>
          <a:prstGeom prst="rect">
            <a:avLst/>
          </a:prstGeom>
        </p:spPr>
      </p:pic>
    </p:spTree>
    <p:extLst>
      <p:ext uri="{BB962C8B-B14F-4D97-AF65-F5344CB8AC3E}">
        <p14:creationId xmlns:p14="http://schemas.microsoft.com/office/powerpoint/2010/main" val="182653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31C67-78A6-2648-9E5B-8C1248BE41A5}"/>
              </a:ext>
            </a:extLst>
          </p:cNvPr>
          <p:cNvSpPr>
            <a:spLocks noGrp="1"/>
          </p:cNvSpPr>
          <p:nvPr>
            <p:ph type="title"/>
          </p:nvPr>
        </p:nvSpPr>
        <p:spPr>
          <a:xfrm>
            <a:off x="1069848" y="484632"/>
            <a:ext cx="10058400" cy="1044365"/>
          </a:xfrm>
        </p:spPr>
        <p:txBody>
          <a:bodyPr/>
          <a:lstStyle/>
          <a:p>
            <a:r>
              <a:rPr lang="en-US" dirty="0"/>
              <a:t>Sample 6/6 - exposition</a:t>
            </a:r>
          </a:p>
        </p:txBody>
      </p:sp>
      <p:sp>
        <p:nvSpPr>
          <p:cNvPr id="3" name="Content Placeholder 2">
            <a:extLst>
              <a:ext uri="{FF2B5EF4-FFF2-40B4-BE49-F238E27FC236}">
                <a16:creationId xmlns:a16="http://schemas.microsoft.com/office/drawing/2014/main" id="{8862BC1A-9050-EF4A-9F08-8D4EC4D185C4}"/>
              </a:ext>
            </a:extLst>
          </p:cNvPr>
          <p:cNvSpPr>
            <a:spLocks noGrp="1"/>
          </p:cNvSpPr>
          <p:nvPr>
            <p:ph idx="1"/>
          </p:nvPr>
        </p:nvSpPr>
        <p:spPr>
          <a:xfrm>
            <a:off x="404734" y="1528997"/>
            <a:ext cx="10723514" cy="5329003"/>
          </a:xfrm>
        </p:spPr>
        <p:txBody>
          <a:bodyPr>
            <a:normAutofit lnSpcReduction="10000"/>
          </a:bodyPr>
          <a:lstStyle/>
          <a:p>
            <a:r>
              <a:rPr lang="en-CA" dirty="0"/>
              <a:t>Humans, given the power they hold in the food chain, have a moral obligation to see other animals as their own equals. It is the responsibility of humans to attempt to coexist with the other animals in the natural world. As was once stated by Gandhi, "The greatness of a nation and its moral progress can be judged by the way its animals are treated." After careful interpretation of this quote, we can conclude that Gandhi is calling on Humans to accept their moral responsibility to coexist with other animals and treat other animals well. Humans have developed such an extensive amount of technology that one could argue that humans are at the top of the food chain. Currently, we as humans have the power and authority to cause extinction to any species, and there would be no outside forces to stop us. As is shown in "The Invaders" by James A. Michener, it is very easy for someone to contribute to the extinction or end of another species. It is our responsibility to learn to coexist with other members of the earth. In the story, one of the characters was first inclined to take the lives of the armadillos on his property. At first, he did not realize that all animals share the earth, but he later learned to appreciate and coexist with the armadillos. This story provided an important lesson. We have the power to end a species, but we should not abuse that power and we should instead learn to coexist with other species so that we can learn to appreciate them and grow happier. As humans, it is our responsibility and obligation to attempt to appreciate other species and learn to coexist with them. If humans never stopped to appreciate another species and was always focused on their ability to end that species, the world today would be much less diverse than it is.</a:t>
            </a:r>
            <a:endParaRPr lang="en-US" dirty="0"/>
          </a:p>
        </p:txBody>
      </p:sp>
    </p:spTree>
    <p:extLst>
      <p:ext uri="{BB962C8B-B14F-4D97-AF65-F5344CB8AC3E}">
        <p14:creationId xmlns:p14="http://schemas.microsoft.com/office/powerpoint/2010/main" val="2773763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35A51-D047-074E-A73D-C75A36D8C7E4}"/>
              </a:ext>
            </a:extLst>
          </p:cNvPr>
          <p:cNvSpPr>
            <a:spLocks noGrp="1"/>
          </p:cNvSpPr>
          <p:nvPr>
            <p:ph type="title"/>
          </p:nvPr>
        </p:nvSpPr>
        <p:spPr/>
        <p:txBody>
          <a:bodyPr/>
          <a:lstStyle/>
          <a:p>
            <a:r>
              <a:rPr lang="en-US" dirty="0"/>
              <a:t>Sample 5/6 – narration / fiction</a:t>
            </a:r>
          </a:p>
        </p:txBody>
      </p:sp>
      <p:sp>
        <p:nvSpPr>
          <p:cNvPr id="3" name="Content Placeholder 2">
            <a:extLst>
              <a:ext uri="{FF2B5EF4-FFF2-40B4-BE49-F238E27FC236}">
                <a16:creationId xmlns:a16="http://schemas.microsoft.com/office/drawing/2014/main" id="{6916886B-8757-2B45-A008-4E8BD3AB70EC}"/>
              </a:ext>
            </a:extLst>
          </p:cNvPr>
          <p:cNvSpPr>
            <a:spLocks noGrp="1"/>
          </p:cNvSpPr>
          <p:nvPr>
            <p:ph idx="1"/>
          </p:nvPr>
        </p:nvSpPr>
        <p:spPr>
          <a:xfrm>
            <a:off x="719528" y="1603947"/>
            <a:ext cx="10408720" cy="5096655"/>
          </a:xfrm>
        </p:spPr>
        <p:txBody>
          <a:bodyPr>
            <a:normAutofit/>
          </a:bodyPr>
          <a:lstStyle/>
          <a:p>
            <a:pPr marL="0" indent="0">
              <a:buNone/>
            </a:pPr>
            <a:r>
              <a:rPr lang="en-CA" dirty="0"/>
              <a:t>THE BEE </a:t>
            </a:r>
          </a:p>
          <a:p>
            <a:pPr marL="0" indent="0">
              <a:buNone/>
            </a:pPr>
            <a:r>
              <a:rPr lang="en-CA" dirty="0"/>
              <a:t>"Ouch!" Ally cried as she looked down to the little black and white striped creature on her arm. "It stung me!". The limp creature rolled off her arm onto the ground, leaving only a little black twig in Ally's arm. "Quick, Dave, Help me get this stinger out of my arm!" Dave walked over and examined the sting. "Hold still." He told her as he pulled out the stinger. "I hate bees!" Ally screamed. "I never want to see another one in my entire life! I want them all dead!" The next day Ally and Dave were walking in the park when Ally spotted one. A bee. It was laying on the pavement on top of a dead flower. Ally walked over to it carefully. "Die devil creature, die!" She screamed, raising her foot to stomp on the small bug. "No!" Dave yelled. Ally stopped her foot in midair and looked back. "We need bees!" Dave announced, walking his sister away from the innocent little </a:t>
            </a:r>
            <a:r>
              <a:rPr lang="en-CA" dirty="0" err="1"/>
              <a:t>bee."Bee's</a:t>
            </a:r>
            <a:r>
              <a:rPr lang="en-CA" dirty="0"/>
              <a:t> spread pollen so that we can have healthy fruits and veggies to eat. We need bees to survive!" "But yesterday one stung me!" Ally protested. "Only because you were bugging it," Dave calmly replied. If we leave each other alone, then we can live together in harmony. Its our obligation to not only bees, but all living things." "Okay," Ally said meekly. "I'll try to leave them alone." "That's the spirit!" Dave replied. They walked around the bee, and continued their stroll</a:t>
            </a:r>
            <a:endParaRPr lang="en-US" dirty="0"/>
          </a:p>
        </p:txBody>
      </p:sp>
    </p:spTree>
    <p:extLst>
      <p:ext uri="{BB962C8B-B14F-4D97-AF65-F5344CB8AC3E}">
        <p14:creationId xmlns:p14="http://schemas.microsoft.com/office/powerpoint/2010/main" val="259662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C5EE6-377E-0D4C-B584-69DCB5B3737E}"/>
              </a:ext>
            </a:extLst>
          </p:cNvPr>
          <p:cNvSpPr>
            <a:spLocks noGrp="1"/>
          </p:cNvSpPr>
          <p:nvPr>
            <p:ph type="title"/>
          </p:nvPr>
        </p:nvSpPr>
        <p:spPr/>
        <p:txBody>
          <a:bodyPr/>
          <a:lstStyle/>
          <a:p>
            <a:r>
              <a:rPr lang="en-US" dirty="0"/>
              <a:t>Insider tips</a:t>
            </a:r>
          </a:p>
        </p:txBody>
      </p:sp>
      <p:sp>
        <p:nvSpPr>
          <p:cNvPr id="3" name="Content Placeholder 2">
            <a:extLst>
              <a:ext uri="{FF2B5EF4-FFF2-40B4-BE49-F238E27FC236}">
                <a16:creationId xmlns:a16="http://schemas.microsoft.com/office/drawing/2014/main" id="{C130DC17-D8C2-2C4D-8EB2-D4E7532281E7}"/>
              </a:ext>
            </a:extLst>
          </p:cNvPr>
          <p:cNvSpPr>
            <a:spLocks noGrp="1"/>
          </p:cNvSpPr>
          <p:nvPr>
            <p:ph idx="1"/>
          </p:nvPr>
        </p:nvSpPr>
        <p:spPr>
          <a:xfrm>
            <a:off x="1069848" y="1798820"/>
            <a:ext cx="10058400" cy="4766872"/>
          </a:xfrm>
        </p:spPr>
        <p:txBody>
          <a:bodyPr/>
          <a:lstStyle/>
          <a:p>
            <a:pPr marL="0" indent="0">
              <a:buNone/>
            </a:pPr>
            <a:r>
              <a:rPr lang="en-CA" dirty="0"/>
              <a:t>· Part B: Written Response</a:t>
            </a:r>
          </a:p>
          <a:p>
            <a:r>
              <a:rPr lang="en-CA" dirty="0"/>
              <a:t>Weak papers were very short and generalized.</a:t>
            </a:r>
          </a:p>
          <a:p>
            <a:r>
              <a:rPr lang="en-CA" dirty="0"/>
              <a:t>Strong papers were most often narrative.</a:t>
            </a:r>
          </a:p>
          <a:p>
            <a:r>
              <a:rPr lang="en-CA" dirty="0"/>
              <a:t>Students often neglected to use correct capitalization and end punctuation.</a:t>
            </a:r>
          </a:p>
          <a:p>
            <a:r>
              <a:rPr lang="en-CA" dirty="0"/>
              <a:t>Even when multi-paragraph compositions were requested, many neglected to separate their ideas into paragraphs.</a:t>
            </a:r>
          </a:p>
          <a:p>
            <a:r>
              <a:rPr lang="en-CA" dirty="0"/>
              <a:t>Many students neglected to do even rudimentary proofreading and it affected their mark.</a:t>
            </a:r>
          </a:p>
          <a:p>
            <a:r>
              <a:rPr lang="en-CA" dirty="0"/>
              <a:t>Personal note from a marker: “I saw the word </a:t>
            </a:r>
            <a:r>
              <a:rPr lang="en-CA" dirty="0" err="1"/>
              <a:t>gonna</a:t>
            </a:r>
            <a:r>
              <a:rPr lang="en-CA" dirty="0"/>
              <a:t> so many times, I almost cried.”</a:t>
            </a:r>
          </a:p>
          <a:p>
            <a:endParaRPr lang="en-US" dirty="0"/>
          </a:p>
        </p:txBody>
      </p:sp>
    </p:spTree>
    <p:extLst>
      <p:ext uri="{BB962C8B-B14F-4D97-AF65-F5344CB8AC3E}">
        <p14:creationId xmlns:p14="http://schemas.microsoft.com/office/powerpoint/2010/main" val="4156058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A7134-A70D-FB4E-91B0-73207EAE7C10}"/>
              </a:ext>
            </a:extLst>
          </p:cNvPr>
          <p:cNvSpPr>
            <a:spLocks noGrp="1"/>
          </p:cNvSpPr>
          <p:nvPr>
            <p:ph type="title"/>
          </p:nvPr>
        </p:nvSpPr>
        <p:spPr/>
        <p:txBody>
          <a:bodyPr/>
          <a:lstStyle/>
          <a:p>
            <a:r>
              <a:rPr lang="en-US" dirty="0"/>
              <a:t>Remember, good narrative writing…</a:t>
            </a:r>
          </a:p>
        </p:txBody>
      </p:sp>
      <p:sp>
        <p:nvSpPr>
          <p:cNvPr id="3" name="Content Placeholder 2">
            <a:extLst>
              <a:ext uri="{FF2B5EF4-FFF2-40B4-BE49-F238E27FC236}">
                <a16:creationId xmlns:a16="http://schemas.microsoft.com/office/drawing/2014/main" id="{619A108D-8159-5941-A7A3-2EBA47BD7B62}"/>
              </a:ext>
            </a:extLst>
          </p:cNvPr>
          <p:cNvSpPr>
            <a:spLocks noGrp="1"/>
          </p:cNvSpPr>
          <p:nvPr>
            <p:ph idx="1"/>
          </p:nvPr>
        </p:nvSpPr>
        <p:spPr/>
        <p:txBody>
          <a:bodyPr/>
          <a:lstStyle/>
          <a:p>
            <a:r>
              <a:rPr lang="en-US" dirty="0"/>
              <a:t>Has a good title</a:t>
            </a:r>
          </a:p>
          <a:p>
            <a:r>
              <a:rPr lang="en-US" dirty="0"/>
              <a:t>Starts with a hook, engaging the reader</a:t>
            </a:r>
          </a:p>
          <a:p>
            <a:r>
              <a:rPr lang="en-US" dirty="0"/>
              <a:t>Tries to use multiple senses (sight, hearing, taste, touch, smell)</a:t>
            </a:r>
          </a:p>
          <a:p>
            <a:r>
              <a:rPr lang="en-US" dirty="0"/>
              <a:t>Uses rich vocabulary and avoids ordinary words like “good” or “pretty” </a:t>
            </a:r>
          </a:p>
          <a:p>
            <a:r>
              <a:rPr lang="en-US" dirty="0"/>
              <a:t>Tries to use dialogue and action</a:t>
            </a:r>
          </a:p>
          <a:p>
            <a:r>
              <a:rPr lang="en-US" dirty="0"/>
              <a:t>Doesn’t forget poetic devices like similes, metaphors, personification, symbolism, allusion…</a:t>
            </a:r>
          </a:p>
          <a:p>
            <a:r>
              <a:rPr lang="en-US" dirty="0"/>
              <a:t>Remembers sound devices like alliteration and assonance</a:t>
            </a:r>
          </a:p>
          <a:p>
            <a:r>
              <a:rPr lang="en-US" dirty="0"/>
              <a:t>Ends with a bang, summarizing  / typing up narrative.</a:t>
            </a:r>
          </a:p>
          <a:p>
            <a:endParaRPr lang="en-US" dirty="0"/>
          </a:p>
          <a:p>
            <a:endParaRPr lang="en-US" dirty="0"/>
          </a:p>
          <a:p>
            <a:endParaRPr lang="en-US" dirty="0"/>
          </a:p>
        </p:txBody>
      </p:sp>
    </p:spTree>
    <p:extLst>
      <p:ext uri="{BB962C8B-B14F-4D97-AF65-F5344CB8AC3E}">
        <p14:creationId xmlns:p14="http://schemas.microsoft.com/office/powerpoint/2010/main" val="3194370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239CD-E1CE-7C42-BE7B-22DBD15FAEC1}"/>
              </a:ext>
            </a:extLst>
          </p:cNvPr>
          <p:cNvSpPr>
            <a:spLocks noGrp="1"/>
          </p:cNvSpPr>
          <p:nvPr>
            <p:ph type="title"/>
          </p:nvPr>
        </p:nvSpPr>
        <p:spPr/>
        <p:txBody>
          <a:bodyPr/>
          <a:lstStyle/>
          <a:p>
            <a:r>
              <a:rPr lang="en-US" dirty="0"/>
              <a:t>Questions?  Let’s do some writing!</a:t>
            </a:r>
          </a:p>
        </p:txBody>
      </p:sp>
      <p:sp>
        <p:nvSpPr>
          <p:cNvPr id="3" name="Content Placeholder 2">
            <a:extLst>
              <a:ext uri="{FF2B5EF4-FFF2-40B4-BE49-F238E27FC236}">
                <a16:creationId xmlns:a16="http://schemas.microsoft.com/office/drawing/2014/main" id="{6DC57DD0-FE60-4246-BCBD-2265D1FDBD2F}"/>
              </a:ext>
            </a:extLst>
          </p:cNvPr>
          <p:cNvSpPr>
            <a:spLocks noGrp="1"/>
          </p:cNvSpPr>
          <p:nvPr>
            <p:ph idx="1"/>
          </p:nvPr>
        </p:nvSpPr>
        <p:spPr/>
        <p:txBody>
          <a:bodyPr/>
          <a:lstStyle/>
          <a:p>
            <a:r>
              <a:rPr lang="en-CA" dirty="0"/>
              <a:t>Constructed response: What do you have to say?</a:t>
            </a:r>
          </a:p>
          <a:p>
            <a:r>
              <a:rPr lang="en-CA" dirty="0">
                <a:solidFill>
                  <a:srgbClr val="FF0000"/>
                </a:solidFill>
              </a:rPr>
              <a:t>Topic: To what extent do environmental factors impact sleep and health?</a:t>
            </a:r>
          </a:p>
          <a:p>
            <a:r>
              <a:rPr lang="en-CA" dirty="0">
                <a:solidFill>
                  <a:srgbClr val="FF0000"/>
                </a:solidFill>
              </a:rPr>
              <a:t>Criteria</a:t>
            </a:r>
            <a:r>
              <a:rPr lang="en-CA" dirty="0"/>
              <a:t>:</a:t>
            </a:r>
          </a:p>
          <a:p>
            <a:r>
              <a:rPr lang="en-CA" dirty="0"/>
              <a:t>· Communicate your insight into this topic in a well-developed response.</a:t>
            </a:r>
          </a:p>
          <a:p>
            <a:r>
              <a:rPr lang="en-CA" dirty="0"/>
              <a:t>· You may respond creatively or critically, using any written format</a:t>
            </a:r>
          </a:p>
          <a:p>
            <a:r>
              <a:rPr lang="en-CA" dirty="0"/>
              <a:t>· Methods of development may include narration, exposition, persuasion, description, or any combination of these.</a:t>
            </a:r>
          </a:p>
          <a:p>
            <a:r>
              <a:rPr lang="en-CA" dirty="0"/>
              <a:t>· Your thinking should be sufficiently detailed to thoroughly demonstrate your thinking</a:t>
            </a:r>
          </a:p>
          <a:p>
            <a:endParaRPr lang="en-US" dirty="0"/>
          </a:p>
        </p:txBody>
      </p:sp>
    </p:spTree>
    <p:extLst>
      <p:ext uri="{BB962C8B-B14F-4D97-AF65-F5344CB8AC3E}">
        <p14:creationId xmlns:p14="http://schemas.microsoft.com/office/powerpoint/2010/main" val="308211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EF33D45-71CF-9749-9D22-BF5E74F17A44}"/>
              </a:ext>
            </a:extLst>
          </p:cNvPr>
          <p:cNvPicPr>
            <a:picLocks noChangeAspect="1"/>
          </p:cNvPicPr>
          <p:nvPr/>
        </p:nvPicPr>
        <p:blipFill>
          <a:blip r:embed="rId2"/>
          <a:stretch>
            <a:fillRect/>
          </a:stretch>
        </p:blipFill>
        <p:spPr>
          <a:xfrm>
            <a:off x="2133600" y="495300"/>
            <a:ext cx="7924800" cy="5867400"/>
          </a:xfrm>
          <a:prstGeom prst="rect">
            <a:avLst/>
          </a:prstGeom>
        </p:spPr>
      </p:pic>
      <p:sp>
        <p:nvSpPr>
          <p:cNvPr id="6" name="Oval Callout 5">
            <a:extLst>
              <a:ext uri="{FF2B5EF4-FFF2-40B4-BE49-F238E27FC236}">
                <a16:creationId xmlns:a16="http://schemas.microsoft.com/office/drawing/2014/main" id="{1A7D3CE6-6DCB-1A4B-8736-11181A7C6A57}"/>
              </a:ext>
            </a:extLst>
          </p:cNvPr>
          <p:cNvSpPr/>
          <p:nvPr/>
        </p:nvSpPr>
        <p:spPr>
          <a:xfrm>
            <a:off x="2133601" y="1663908"/>
            <a:ext cx="3832486" cy="2368445"/>
          </a:xfrm>
          <a:prstGeom prst="wedgeEllipseCallout">
            <a:avLst>
              <a:gd name="adj1" fmla="val 55014"/>
              <a:gd name="adj2" fmla="val 595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Part B</a:t>
            </a:r>
          </a:p>
          <a:p>
            <a:pPr algn="ctr"/>
            <a:r>
              <a:rPr lang="en-US" sz="2000" dirty="0"/>
              <a:t>You have a choice here. This slideshow concerns option 2</a:t>
            </a:r>
          </a:p>
        </p:txBody>
      </p:sp>
    </p:spTree>
    <p:extLst>
      <p:ext uri="{BB962C8B-B14F-4D97-AF65-F5344CB8AC3E}">
        <p14:creationId xmlns:p14="http://schemas.microsoft.com/office/powerpoint/2010/main" val="1980396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8FAE-4C5D-544C-8257-BAB3CB8A9DE4}"/>
              </a:ext>
            </a:extLst>
          </p:cNvPr>
          <p:cNvSpPr>
            <a:spLocks noGrp="1"/>
          </p:cNvSpPr>
          <p:nvPr>
            <p:ph type="title"/>
          </p:nvPr>
        </p:nvSpPr>
        <p:spPr/>
        <p:txBody>
          <a:bodyPr/>
          <a:lstStyle/>
          <a:p>
            <a:r>
              <a:rPr lang="en-US" dirty="0"/>
              <a:t>Part B - You’ll have a choice…</a:t>
            </a:r>
          </a:p>
        </p:txBody>
      </p:sp>
      <p:sp>
        <p:nvSpPr>
          <p:cNvPr id="3" name="Content Placeholder 2">
            <a:extLst>
              <a:ext uri="{FF2B5EF4-FFF2-40B4-BE49-F238E27FC236}">
                <a16:creationId xmlns:a16="http://schemas.microsoft.com/office/drawing/2014/main" id="{40D33141-F522-084E-86CC-BB2D1716FE21}"/>
              </a:ext>
            </a:extLst>
          </p:cNvPr>
          <p:cNvSpPr>
            <a:spLocks noGrp="1"/>
          </p:cNvSpPr>
          <p:nvPr>
            <p:ph idx="1"/>
          </p:nvPr>
        </p:nvSpPr>
        <p:spPr/>
        <p:txBody>
          <a:bodyPr/>
          <a:lstStyle/>
          <a:p>
            <a:r>
              <a:rPr lang="en-CA" dirty="0"/>
              <a:t>You will be given two optional paths. In advance, consider your strengths and interests as a reader. </a:t>
            </a:r>
          </a:p>
          <a:p>
            <a:r>
              <a:rPr lang="en-CA" dirty="0"/>
              <a:t>Do you prefer informational texts like infographics and articles or do you prefer to read literature like stories and memoirs? </a:t>
            </a:r>
          </a:p>
          <a:p>
            <a:r>
              <a:rPr lang="en-CA" dirty="0"/>
              <a:t>The amount of reading within each option is equivalent. </a:t>
            </a:r>
          </a:p>
          <a:p>
            <a:r>
              <a:rPr lang="en-CA" dirty="0"/>
              <a:t>The Part B preview page provides a snapshot of each option. </a:t>
            </a:r>
          </a:p>
          <a:p>
            <a:r>
              <a:rPr lang="en-CA" dirty="0"/>
              <a:t>Once you have made your choice, you cannot switch back.</a:t>
            </a:r>
            <a:endParaRPr lang="en-US" dirty="0"/>
          </a:p>
        </p:txBody>
      </p:sp>
    </p:spTree>
    <p:extLst>
      <p:ext uri="{BB962C8B-B14F-4D97-AF65-F5344CB8AC3E}">
        <p14:creationId xmlns:p14="http://schemas.microsoft.com/office/powerpoint/2010/main" val="69454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8F26618-140B-234F-98C0-2A4D8A705C16}"/>
              </a:ext>
            </a:extLst>
          </p:cNvPr>
          <p:cNvPicPr>
            <a:picLocks noGrp="1" noChangeAspect="1"/>
          </p:cNvPicPr>
          <p:nvPr>
            <p:ph idx="4294967295"/>
          </p:nvPr>
        </p:nvPicPr>
        <p:blipFill>
          <a:blip r:embed="rId2"/>
          <a:stretch>
            <a:fillRect/>
          </a:stretch>
        </p:blipFill>
        <p:spPr>
          <a:xfrm>
            <a:off x="2233535" y="138745"/>
            <a:ext cx="5371475" cy="5478819"/>
          </a:xfrm>
        </p:spPr>
      </p:pic>
      <p:sp>
        <p:nvSpPr>
          <p:cNvPr id="6" name="Oval Callout 5">
            <a:extLst>
              <a:ext uri="{FF2B5EF4-FFF2-40B4-BE49-F238E27FC236}">
                <a16:creationId xmlns:a16="http://schemas.microsoft.com/office/drawing/2014/main" id="{337FF817-4912-7E4C-90A7-0539DE56419B}"/>
              </a:ext>
            </a:extLst>
          </p:cNvPr>
          <p:cNvSpPr/>
          <p:nvPr/>
        </p:nvSpPr>
        <p:spPr>
          <a:xfrm>
            <a:off x="7420131" y="1813810"/>
            <a:ext cx="3327817" cy="2276556"/>
          </a:xfrm>
          <a:prstGeom prst="wedgeEllipseCallout">
            <a:avLst>
              <a:gd name="adj1" fmla="val -38851"/>
              <a:gd name="adj2" fmla="val 638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the example question from the sample assessment online</a:t>
            </a:r>
          </a:p>
        </p:txBody>
      </p:sp>
    </p:spTree>
    <p:extLst>
      <p:ext uri="{BB962C8B-B14F-4D97-AF65-F5344CB8AC3E}">
        <p14:creationId xmlns:p14="http://schemas.microsoft.com/office/powerpoint/2010/main" val="2105702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A4282-4EDC-8E41-A5B9-1DF0963AB3AA}"/>
              </a:ext>
            </a:extLst>
          </p:cNvPr>
          <p:cNvSpPr>
            <a:spLocks noGrp="1"/>
          </p:cNvSpPr>
          <p:nvPr>
            <p:ph type="title"/>
          </p:nvPr>
        </p:nvSpPr>
        <p:spPr>
          <a:xfrm>
            <a:off x="1174779" y="844396"/>
            <a:ext cx="10058400" cy="1609344"/>
          </a:xfrm>
        </p:spPr>
        <p:txBody>
          <a:bodyPr/>
          <a:lstStyle/>
          <a:p>
            <a:r>
              <a:rPr lang="en-US" dirty="0"/>
              <a:t>Points to notice</a:t>
            </a:r>
          </a:p>
        </p:txBody>
      </p:sp>
      <p:sp>
        <p:nvSpPr>
          <p:cNvPr id="3" name="Content Placeholder 2">
            <a:extLst>
              <a:ext uri="{FF2B5EF4-FFF2-40B4-BE49-F238E27FC236}">
                <a16:creationId xmlns:a16="http://schemas.microsoft.com/office/drawing/2014/main" id="{6EDE7D81-2F1F-E142-861C-6215FA86C240}"/>
              </a:ext>
            </a:extLst>
          </p:cNvPr>
          <p:cNvSpPr>
            <a:spLocks noGrp="1"/>
          </p:cNvSpPr>
          <p:nvPr>
            <p:ph idx="1"/>
          </p:nvPr>
        </p:nvSpPr>
        <p:spPr>
          <a:xfrm>
            <a:off x="1069848" y="2757591"/>
            <a:ext cx="10058400" cy="4050792"/>
          </a:xfrm>
        </p:spPr>
        <p:txBody>
          <a:bodyPr/>
          <a:lstStyle/>
          <a:p>
            <a:r>
              <a:rPr lang="en-US" dirty="0"/>
              <a:t>Creatively or critically (</a:t>
            </a:r>
            <a:r>
              <a:rPr lang="en-US" dirty="0" err="1"/>
              <a:t>ie</a:t>
            </a:r>
            <a:r>
              <a:rPr lang="en-US" dirty="0"/>
              <a:t> can be fictional or non fiction)</a:t>
            </a:r>
          </a:p>
          <a:p>
            <a:r>
              <a:rPr lang="en-US" dirty="0"/>
              <a:t>Any format (short story, essay…)</a:t>
            </a:r>
          </a:p>
          <a:p>
            <a:r>
              <a:rPr lang="en-US" dirty="0"/>
              <a:t>Narration, exposition, persuasive description or combination</a:t>
            </a:r>
          </a:p>
          <a:p>
            <a:r>
              <a:rPr lang="en-US" dirty="0"/>
              <a:t>Detailed: Use your language!  Use your 5 senses.  Use your vocabulary.</a:t>
            </a:r>
          </a:p>
          <a:p>
            <a:endParaRPr lang="en-US" dirty="0"/>
          </a:p>
        </p:txBody>
      </p:sp>
      <p:sp>
        <p:nvSpPr>
          <p:cNvPr id="4" name="Oval Callout 3">
            <a:extLst>
              <a:ext uri="{FF2B5EF4-FFF2-40B4-BE49-F238E27FC236}">
                <a16:creationId xmlns:a16="http://schemas.microsoft.com/office/drawing/2014/main" id="{7E5B6874-38AB-8449-A241-19CF98550B58}"/>
              </a:ext>
            </a:extLst>
          </p:cNvPr>
          <p:cNvSpPr/>
          <p:nvPr/>
        </p:nvSpPr>
        <p:spPr>
          <a:xfrm>
            <a:off x="6398851" y="674558"/>
            <a:ext cx="2728210" cy="1648917"/>
          </a:xfrm>
          <a:prstGeom prst="wedgeEllipseCallout">
            <a:avLst>
              <a:gd name="adj1" fmla="val -58196"/>
              <a:gd name="adj2" fmla="val 715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Yes you can write in short story style (narration.)</a:t>
            </a:r>
          </a:p>
        </p:txBody>
      </p:sp>
    </p:spTree>
    <p:extLst>
      <p:ext uri="{BB962C8B-B14F-4D97-AF65-F5344CB8AC3E}">
        <p14:creationId xmlns:p14="http://schemas.microsoft.com/office/powerpoint/2010/main" val="179000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D3D6F-E1F7-1246-B6F9-E63798D6370B}"/>
              </a:ext>
            </a:extLst>
          </p:cNvPr>
          <p:cNvSpPr>
            <a:spLocks noGrp="1"/>
          </p:cNvSpPr>
          <p:nvPr>
            <p:ph type="title"/>
          </p:nvPr>
        </p:nvSpPr>
        <p:spPr/>
        <p:txBody>
          <a:bodyPr/>
          <a:lstStyle/>
          <a:p>
            <a:r>
              <a:rPr lang="en-US" dirty="0"/>
              <a:t>What you’ll need to do</a:t>
            </a:r>
          </a:p>
        </p:txBody>
      </p:sp>
      <p:sp>
        <p:nvSpPr>
          <p:cNvPr id="3" name="Content Placeholder 2">
            <a:extLst>
              <a:ext uri="{FF2B5EF4-FFF2-40B4-BE49-F238E27FC236}">
                <a16:creationId xmlns:a16="http://schemas.microsoft.com/office/drawing/2014/main" id="{9267BFA0-63DC-4E49-8AED-F019A433CC50}"/>
              </a:ext>
            </a:extLst>
          </p:cNvPr>
          <p:cNvSpPr>
            <a:spLocks noGrp="1"/>
          </p:cNvSpPr>
          <p:nvPr>
            <p:ph idx="1"/>
          </p:nvPr>
        </p:nvSpPr>
        <p:spPr/>
        <p:txBody>
          <a:bodyPr/>
          <a:lstStyle/>
          <a:p>
            <a:r>
              <a:rPr lang="en-CA" dirty="0"/>
              <a:t>Students are asked to incorporate a </a:t>
            </a:r>
            <a:r>
              <a:rPr lang="en-CA" dirty="0">
                <a:solidFill>
                  <a:srgbClr val="FF0000"/>
                </a:solidFill>
              </a:rPr>
              <a:t>personal</a:t>
            </a:r>
            <a:r>
              <a:rPr lang="en-CA" dirty="0"/>
              <a:t> connection, bringing their own knowledge, experiences, and creative notions to a piece of written communication that addresses an aspect of the essential question within the part of the assessment the student has selected. </a:t>
            </a:r>
          </a:p>
          <a:p>
            <a:r>
              <a:rPr lang="en-CA" dirty="0"/>
              <a:t>For this written response, students will be assessed on the </a:t>
            </a:r>
            <a:r>
              <a:rPr lang="en-CA" dirty="0">
                <a:solidFill>
                  <a:srgbClr val="FF0000"/>
                </a:solidFill>
              </a:rPr>
              <a:t>originality</a:t>
            </a:r>
            <a:r>
              <a:rPr lang="en-CA" dirty="0"/>
              <a:t> of their perspective and insight, as well as their </a:t>
            </a:r>
            <a:r>
              <a:rPr lang="en-CA" dirty="0">
                <a:solidFill>
                  <a:srgbClr val="FF0000"/>
                </a:solidFill>
              </a:rPr>
              <a:t>skillful </a:t>
            </a:r>
            <a:r>
              <a:rPr lang="en-CA" dirty="0"/>
              <a:t>development of ideas. </a:t>
            </a:r>
          </a:p>
          <a:p>
            <a:r>
              <a:rPr lang="en-CA" dirty="0"/>
              <a:t>The </a:t>
            </a:r>
            <a:r>
              <a:rPr lang="en-CA" dirty="0">
                <a:solidFill>
                  <a:srgbClr val="FF0000"/>
                </a:solidFill>
              </a:rPr>
              <a:t>sophistication</a:t>
            </a:r>
            <a:r>
              <a:rPr lang="en-CA" dirty="0"/>
              <a:t> of written communication and organizational structures will also be taken into account in a holistic 6 point scale.</a:t>
            </a:r>
            <a:endParaRPr lang="en-US" dirty="0"/>
          </a:p>
        </p:txBody>
      </p:sp>
    </p:spTree>
    <p:extLst>
      <p:ext uri="{BB962C8B-B14F-4D97-AF65-F5344CB8AC3E}">
        <p14:creationId xmlns:p14="http://schemas.microsoft.com/office/powerpoint/2010/main" val="1869769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41840-A397-7444-B8DC-91F8A1B8D11C}"/>
              </a:ext>
            </a:extLst>
          </p:cNvPr>
          <p:cNvSpPr>
            <a:spLocks noGrp="1"/>
          </p:cNvSpPr>
          <p:nvPr>
            <p:ph type="title"/>
          </p:nvPr>
        </p:nvSpPr>
        <p:spPr/>
        <p:txBody>
          <a:bodyPr/>
          <a:lstStyle/>
          <a:p>
            <a:r>
              <a:rPr lang="en-US" dirty="0"/>
              <a:t>You get to choose your path</a:t>
            </a:r>
          </a:p>
        </p:txBody>
      </p:sp>
      <p:sp>
        <p:nvSpPr>
          <p:cNvPr id="3" name="Content Placeholder 2">
            <a:extLst>
              <a:ext uri="{FF2B5EF4-FFF2-40B4-BE49-F238E27FC236}">
                <a16:creationId xmlns:a16="http://schemas.microsoft.com/office/drawing/2014/main" id="{82875767-41F3-9640-ADC9-C2B8DBB4C4F1}"/>
              </a:ext>
            </a:extLst>
          </p:cNvPr>
          <p:cNvSpPr>
            <a:spLocks noGrp="1"/>
          </p:cNvSpPr>
          <p:nvPr>
            <p:ph idx="1"/>
          </p:nvPr>
        </p:nvSpPr>
        <p:spPr/>
        <p:txBody>
          <a:bodyPr/>
          <a:lstStyle/>
          <a:p>
            <a:r>
              <a:rPr lang="en-CA" dirty="0"/>
              <a:t>Part B Constructed Response Tips: </a:t>
            </a:r>
          </a:p>
          <a:p>
            <a:r>
              <a:rPr lang="en-CA" dirty="0"/>
              <a:t>You will be given two optional paths. In advance, consider your strengths and interests as a reader. Do you prefer informational texts like infographics and articles or do you prefer to read literature like stories and memoirs? The amount of reading within each option is equivalent. </a:t>
            </a:r>
          </a:p>
          <a:p>
            <a:r>
              <a:rPr lang="en-CA" dirty="0"/>
              <a:t>The Part B preview page provides a snapshot of each option. Once you have made your choice, you cannot switch back.</a:t>
            </a:r>
            <a:endParaRPr lang="en-US" dirty="0"/>
          </a:p>
        </p:txBody>
      </p:sp>
    </p:spTree>
    <p:extLst>
      <p:ext uri="{BB962C8B-B14F-4D97-AF65-F5344CB8AC3E}">
        <p14:creationId xmlns:p14="http://schemas.microsoft.com/office/powerpoint/2010/main" val="3451768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BDD4E-BE91-3845-91EE-919C237FE76C}"/>
              </a:ext>
            </a:extLst>
          </p:cNvPr>
          <p:cNvSpPr>
            <a:spLocks noGrp="1"/>
          </p:cNvSpPr>
          <p:nvPr>
            <p:ph type="title"/>
          </p:nvPr>
        </p:nvSpPr>
        <p:spPr/>
        <p:txBody>
          <a:bodyPr/>
          <a:lstStyle/>
          <a:p>
            <a:r>
              <a:rPr lang="en-US" dirty="0"/>
              <a:t>Do some planning</a:t>
            </a:r>
          </a:p>
        </p:txBody>
      </p:sp>
      <p:sp>
        <p:nvSpPr>
          <p:cNvPr id="3" name="Content Placeholder 2">
            <a:extLst>
              <a:ext uri="{FF2B5EF4-FFF2-40B4-BE49-F238E27FC236}">
                <a16:creationId xmlns:a16="http://schemas.microsoft.com/office/drawing/2014/main" id="{2F8EC8E9-F72F-8D47-A974-929C1E413D99}"/>
              </a:ext>
            </a:extLst>
          </p:cNvPr>
          <p:cNvSpPr>
            <a:spLocks noGrp="1"/>
          </p:cNvSpPr>
          <p:nvPr>
            <p:ph idx="1"/>
          </p:nvPr>
        </p:nvSpPr>
        <p:spPr/>
        <p:txBody>
          <a:bodyPr/>
          <a:lstStyle/>
          <a:p>
            <a:r>
              <a:rPr lang="en-CA" dirty="0"/>
              <a:t> Use the writing process for each of your extended written responses: </a:t>
            </a:r>
          </a:p>
          <a:p>
            <a:r>
              <a:rPr lang="en-CA" dirty="0"/>
              <a:t> Brainstorm, generate ideas or make notes. </a:t>
            </a:r>
          </a:p>
          <a:p>
            <a:r>
              <a:rPr lang="en-CA" dirty="0"/>
              <a:t>Outline or organize your ideas. </a:t>
            </a:r>
          </a:p>
          <a:p>
            <a:r>
              <a:rPr lang="en-CA" dirty="0"/>
              <a:t>Use paper provided if that is how you usually plan. </a:t>
            </a:r>
          </a:p>
          <a:p>
            <a:r>
              <a:rPr lang="en-CA" dirty="0"/>
              <a:t>Proofread carefully: including spelling, capitalization (beginning of sentences), paragraphing, end punctuation.</a:t>
            </a:r>
          </a:p>
          <a:p>
            <a:r>
              <a:rPr lang="en-CA" dirty="0"/>
              <a:t>Formal writing: avoid slang, avoid abbreviations, tone, etc.</a:t>
            </a:r>
            <a:endParaRPr lang="en-US" dirty="0"/>
          </a:p>
        </p:txBody>
      </p:sp>
    </p:spTree>
    <p:extLst>
      <p:ext uri="{BB962C8B-B14F-4D97-AF65-F5344CB8AC3E}">
        <p14:creationId xmlns:p14="http://schemas.microsoft.com/office/powerpoint/2010/main" val="709943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62337-75B7-154E-928F-57A005E20F4A}"/>
              </a:ext>
            </a:extLst>
          </p:cNvPr>
          <p:cNvSpPr>
            <a:spLocks noGrp="1"/>
          </p:cNvSpPr>
          <p:nvPr>
            <p:ph type="title"/>
          </p:nvPr>
        </p:nvSpPr>
        <p:spPr/>
        <p:txBody>
          <a:bodyPr/>
          <a:lstStyle/>
          <a:p>
            <a:r>
              <a:rPr lang="en-US" dirty="0"/>
              <a:t>How will you be assessed? rubric</a:t>
            </a:r>
          </a:p>
        </p:txBody>
      </p:sp>
      <p:sp>
        <p:nvSpPr>
          <p:cNvPr id="3" name="Content Placeholder 2">
            <a:extLst>
              <a:ext uri="{FF2B5EF4-FFF2-40B4-BE49-F238E27FC236}">
                <a16:creationId xmlns:a16="http://schemas.microsoft.com/office/drawing/2014/main" id="{89B85D05-4EA7-E749-9D5D-1CAAE09FFB2A}"/>
              </a:ext>
            </a:extLst>
          </p:cNvPr>
          <p:cNvSpPr>
            <a:spLocks noGrp="1"/>
          </p:cNvSpPr>
          <p:nvPr>
            <p:ph idx="1"/>
          </p:nvPr>
        </p:nvSpPr>
        <p:spPr/>
        <p:txBody>
          <a:bodyPr/>
          <a:lstStyle/>
          <a:p>
            <a:r>
              <a:rPr lang="en-CA" dirty="0"/>
              <a:t>6/6 The six response is superior in terms of approach to topic, originality of thought and/or use of language: • addresses the topic with creative insight, sophisticated understanding • perspective is unique; ideas are convincing and skillfully developed • writing style is effective and engaging; despite its clarity and precision, the response need not be error-free</a:t>
            </a:r>
          </a:p>
          <a:p>
            <a:endParaRPr lang="en-CA" dirty="0"/>
          </a:p>
          <a:p>
            <a:r>
              <a:rPr lang="en-CA" dirty="0"/>
              <a:t>5/6 The five response is proficient in terms of approach to topic, originality of thought and/or use of language: • addresses the topic with some insight and in-depth understanding • perspective demonstrates maturity; ideas are interesting and well developed • writing reflects a strong command of the conventions of language; errors may be present, but are not distracting</a:t>
            </a:r>
            <a:endParaRPr lang="en-US" dirty="0"/>
          </a:p>
        </p:txBody>
      </p:sp>
    </p:spTree>
    <p:extLst>
      <p:ext uri="{BB962C8B-B14F-4D97-AF65-F5344CB8AC3E}">
        <p14:creationId xmlns:p14="http://schemas.microsoft.com/office/powerpoint/2010/main" val="3727037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{707BA82A-F52D-4F43-B1A7-A024B4883C57}tf10001070</Template>
  <TotalTime>269</TotalTime>
  <Words>1500</Words>
  <Application>Microsoft Macintosh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Rockwell</vt:lpstr>
      <vt:lpstr>Rockwell Condensed</vt:lpstr>
      <vt:lpstr>Rockwell Extra Bold</vt:lpstr>
      <vt:lpstr>Wingdings</vt:lpstr>
      <vt:lpstr>Wood Type</vt:lpstr>
      <vt:lpstr>The G.L.A</vt:lpstr>
      <vt:lpstr>PowerPoint Presentation</vt:lpstr>
      <vt:lpstr>Part B - You’ll have a choice…</vt:lpstr>
      <vt:lpstr>PowerPoint Presentation</vt:lpstr>
      <vt:lpstr>Points to notice</vt:lpstr>
      <vt:lpstr>What you’ll need to do</vt:lpstr>
      <vt:lpstr>You get to choose your path</vt:lpstr>
      <vt:lpstr>Do some planning</vt:lpstr>
      <vt:lpstr>How will you be assessed? rubric</vt:lpstr>
      <vt:lpstr>PowerPoint Presentation</vt:lpstr>
      <vt:lpstr>Sample 6/6 - exposition</vt:lpstr>
      <vt:lpstr>Sample 5/6 – narration / fiction</vt:lpstr>
      <vt:lpstr>Insider tips</vt:lpstr>
      <vt:lpstr>Remember, good narrative writing…</vt:lpstr>
      <vt:lpstr>Questions?  Let’s do some writing!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GLA</dc:title>
  <dc:creator>Microsoft Office User</dc:creator>
  <cp:lastModifiedBy>Georgina Dowsett</cp:lastModifiedBy>
  <cp:revision>24</cp:revision>
  <dcterms:created xsi:type="dcterms:W3CDTF">2020-01-06T02:14:20Z</dcterms:created>
  <dcterms:modified xsi:type="dcterms:W3CDTF">2023-10-30T15:39:04Z</dcterms:modified>
</cp:coreProperties>
</file>